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Default Extension="gif" ContentType="image/gif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68" r:id="rId2"/>
    <p:sldId id="328" r:id="rId3"/>
    <p:sldId id="329" r:id="rId4"/>
    <p:sldId id="330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7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3" r:id="rId27"/>
    <p:sldId id="269" r:id="rId28"/>
    <p:sldId id="270" r:id="rId29"/>
    <p:sldId id="271" r:id="rId30"/>
    <p:sldId id="272" r:id="rId31"/>
    <p:sldId id="273" r:id="rId32"/>
    <p:sldId id="274" r:id="rId33"/>
    <p:sldId id="280" r:id="rId34"/>
    <p:sldId id="281" r:id="rId35"/>
    <p:sldId id="282" r:id="rId36"/>
    <p:sldId id="284" r:id="rId37"/>
    <p:sldId id="285" r:id="rId38"/>
    <p:sldId id="286" r:id="rId39"/>
    <p:sldId id="287" r:id="rId40"/>
    <p:sldId id="288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315" r:id="rId50"/>
    <p:sldId id="308" r:id="rId51"/>
    <p:sldId id="309" r:id="rId52"/>
    <p:sldId id="310" r:id="rId53"/>
    <p:sldId id="316" r:id="rId54"/>
    <p:sldId id="311" r:id="rId55"/>
    <p:sldId id="312" r:id="rId56"/>
    <p:sldId id="313" r:id="rId57"/>
    <p:sldId id="314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42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3366"/>
    <a:srgbClr val="FF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-90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2F5E5A-1D08-4E3C-806C-0468FB48D25B}" type="doc">
      <dgm:prSet loTypeId="urn:microsoft.com/office/officeart/2005/8/layout/orgChart1" loCatId="hierarchy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39D47E7-A1FF-4293-932F-822CAFC526A5}">
      <dgm:prSet phldrT="[Text]"/>
      <dgm:spPr/>
      <dgm:t>
        <a:bodyPr/>
        <a:lstStyle/>
        <a:p>
          <a:r>
            <a:rPr lang="en-US" b="1" dirty="0" smtClean="0"/>
            <a:t>Internal Assessment</a:t>
          </a:r>
        </a:p>
        <a:p>
          <a:r>
            <a:rPr lang="en-US" b="1" dirty="0" smtClean="0"/>
            <a:t>(AVG-20M)</a:t>
          </a:r>
          <a:endParaRPr lang="en-US" b="1" dirty="0"/>
        </a:p>
      </dgm:t>
    </dgm:pt>
    <dgm:pt modelId="{1DAD5435-0F67-4008-8792-EF13B39A7C8C}" type="parTrans" cxnId="{9E6677E4-F925-4BE5-B2B0-1FE544CE292F}">
      <dgm:prSet/>
      <dgm:spPr/>
      <dgm:t>
        <a:bodyPr/>
        <a:lstStyle/>
        <a:p>
          <a:endParaRPr lang="en-US" b="1"/>
        </a:p>
      </dgm:t>
    </dgm:pt>
    <dgm:pt modelId="{3869F8EF-3B27-4750-9B25-4938C51FBC34}" type="sibTrans" cxnId="{9E6677E4-F925-4BE5-B2B0-1FE544CE292F}">
      <dgm:prSet/>
      <dgm:spPr/>
      <dgm:t>
        <a:bodyPr/>
        <a:lstStyle/>
        <a:p>
          <a:endParaRPr lang="en-US" b="1"/>
        </a:p>
      </dgm:t>
    </dgm:pt>
    <dgm:pt modelId="{9B331246-E7A1-4D5A-A0AD-629333428637}">
      <dgm:prSet phldrT="[Text]"/>
      <dgm:spPr/>
      <dgm:t>
        <a:bodyPr/>
        <a:lstStyle/>
        <a:p>
          <a:r>
            <a:rPr lang="en-US" b="1" dirty="0" smtClean="0"/>
            <a:t>IA-1</a:t>
          </a:r>
        </a:p>
        <a:p>
          <a:r>
            <a:rPr lang="en-US" b="1" dirty="0" smtClean="0"/>
            <a:t>(20M)</a:t>
          </a:r>
          <a:endParaRPr lang="en-US" b="1" dirty="0"/>
        </a:p>
      </dgm:t>
    </dgm:pt>
    <dgm:pt modelId="{6C627B20-434E-4681-91F6-06F9F8451C76}" type="parTrans" cxnId="{9C4EDFFF-2F2E-459D-AE13-54AAA59C9803}">
      <dgm:prSet/>
      <dgm:spPr/>
      <dgm:t>
        <a:bodyPr/>
        <a:lstStyle/>
        <a:p>
          <a:endParaRPr lang="en-US" b="1"/>
        </a:p>
      </dgm:t>
    </dgm:pt>
    <dgm:pt modelId="{3919495D-3200-467A-93BC-3449E9935720}" type="sibTrans" cxnId="{9C4EDFFF-2F2E-459D-AE13-54AAA59C9803}">
      <dgm:prSet/>
      <dgm:spPr/>
      <dgm:t>
        <a:bodyPr/>
        <a:lstStyle/>
        <a:p>
          <a:endParaRPr lang="en-US" b="1"/>
        </a:p>
      </dgm:t>
    </dgm:pt>
    <dgm:pt modelId="{C3950404-BF40-47C0-BBEE-375D0AD6A911}">
      <dgm:prSet phldrT="[Text]"/>
      <dgm:spPr/>
      <dgm:t>
        <a:bodyPr/>
        <a:lstStyle/>
        <a:p>
          <a:r>
            <a:rPr lang="en-US" b="1" dirty="0" smtClean="0"/>
            <a:t>IA-2</a:t>
          </a:r>
        </a:p>
        <a:p>
          <a:r>
            <a:rPr lang="en-US" b="1" dirty="0" smtClean="0"/>
            <a:t>(20M)</a:t>
          </a:r>
          <a:endParaRPr lang="en-US" b="1" dirty="0"/>
        </a:p>
      </dgm:t>
    </dgm:pt>
    <dgm:pt modelId="{50C3A462-04DF-43B1-9AFD-91DBE6E292A3}" type="parTrans" cxnId="{A6520C95-5CB5-4380-AF76-E0FDD83BB840}">
      <dgm:prSet/>
      <dgm:spPr/>
      <dgm:t>
        <a:bodyPr/>
        <a:lstStyle/>
        <a:p>
          <a:endParaRPr lang="en-US" b="1"/>
        </a:p>
      </dgm:t>
    </dgm:pt>
    <dgm:pt modelId="{6322FB92-0ED6-473F-ACAA-ECD1898F37E7}" type="sibTrans" cxnId="{A6520C95-5CB5-4380-AF76-E0FDD83BB840}">
      <dgm:prSet/>
      <dgm:spPr/>
      <dgm:t>
        <a:bodyPr/>
        <a:lstStyle/>
        <a:p>
          <a:endParaRPr lang="en-US" b="1"/>
        </a:p>
      </dgm:t>
    </dgm:pt>
    <dgm:pt modelId="{AB2F33D9-BEFE-4057-BD0E-F901EBCC3E41}" type="pres">
      <dgm:prSet presAssocID="{AA2F5E5A-1D08-4E3C-806C-0468FB48D25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5A846CB7-8428-4FBB-A8F2-DE9561F43F01}" type="pres">
      <dgm:prSet presAssocID="{239D47E7-A1FF-4293-932F-822CAFC526A5}" presName="hierRoot1" presStyleCnt="0">
        <dgm:presLayoutVars>
          <dgm:hierBranch val="init"/>
        </dgm:presLayoutVars>
      </dgm:prSet>
      <dgm:spPr/>
    </dgm:pt>
    <dgm:pt modelId="{6AE84868-6BCF-42BE-ACC5-5176F9F01C5C}" type="pres">
      <dgm:prSet presAssocID="{239D47E7-A1FF-4293-932F-822CAFC526A5}" presName="rootComposite1" presStyleCnt="0"/>
      <dgm:spPr/>
    </dgm:pt>
    <dgm:pt modelId="{DCB8C7CC-380B-42E2-AE46-3062C48378D6}" type="pres">
      <dgm:prSet presAssocID="{239D47E7-A1FF-4293-932F-822CAFC526A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FD77E32C-FAC4-4894-A732-85B0B57ADFAE}" type="pres">
      <dgm:prSet presAssocID="{239D47E7-A1FF-4293-932F-822CAFC526A5}" presName="rootConnector1" presStyleLbl="node1" presStyleIdx="0" presStyleCnt="0"/>
      <dgm:spPr/>
      <dgm:t>
        <a:bodyPr/>
        <a:lstStyle/>
        <a:p>
          <a:endParaRPr lang="en-IN"/>
        </a:p>
      </dgm:t>
    </dgm:pt>
    <dgm:pt modelId="{FBDD69E5-85DF-4587-AA77-EC5CEDA81036}" type="pres">
      <dgm:prSet presAssocID="{239D47E7-A1FF-4293-932F-822CAFC526A5}" presName="hierChild2" presStyleCnt="0"/>
      <dgm:spPr/>
    </dgm:pt>
    <dgm:pt modelId="{EF9F0AB4-123B-4EBC-B10E-512363605234}" type="pres">
      <dgm:prSet presAssocID="{6C627B20-434E-4681-91F6-06F9F8451C76}" presName="Name37" presStyleLbl="parChTrans1D2" presStyleIdx="0" presStyleCnt="2"/>
      <dgm:spPr/>
      <dgm:t>
        <a:bodyPr/>
        <a:lstStyle/>
        <a:p>
          <a:endParaRPr lang="en-IN"/>
        </a:p>
      </dgm:t>
    </dgm:pt>
    <dgm:pt modelId="{3047C6E3-CFAD-4547-AF17-5286C3D57223}" type="pres">
      <dgm:prSet presAssocID="{9B331246-E7A1-4D5A-A0AD-629333428637}" presName="hierRoot2" presStyleCnt="0">
        <dgm:presLayoutVars>
          <dgm:hierBranch val="init"/>
        </dgm:presLayoutVars>
      </dgm:prSet>
      <dgm:spPr/>
    </dgm:pt>
    <dgm:pt modelId="{608AB03B-D287-47F0-BBAA-4EC5A5A2957C}" type="pres">
      <dgm:prSet presAssocID="{9B331246-E7A1-4D5A-A0AD-629333428637}" presName="rootComposite" presStyleCnt="0"/>
      <dgm:spPr/>
    </dgm:pt>
    <dgm:pt modelId="{551F418C-2B0A-4EF1-93DB-C4A2AEDB84E7}" type="pres">
      <dgm:prSet presAssocID="{9B331246-E7A1-4D5A-A0AD-629333428637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AF1C969A-FDBA-4EF0-A12C-9C2119AF3E7A}" type="pres">
      <dgm:prSet presAssocID="{9B331246-E7A1-4D5A-A0AD-629333428637}" presName="rootConnector" presStyleLbl="node2" presStyleIdx="0" presStyleCnt="2"/>
      <dgm:spPr/>
      <dgm:t>
        <a:bodyPr/>
        <a:lstStyle/>
        <a:p>
          <a:endParaRPr lang="en-IN"/>
        </a:p>
      </dgm:t>
    </dgm:pt>
    <dgm:pt modelId="{B2DB3DAA-A04E-42DF-9EA7-921DE41FF52C}" type="pres">
      <dgm:prSet presAssocID="{9B331246-E7A1-4D5A-A0AD-629333428637}" presName="hierChild4" presStyleCnt="0"/>
      <dgm:spPr/>
    </dgm:pt>
    <dgm:pt modelId="{D29AAF5A-6645-41A3-AD4F-9DA021F2BB61}" type="pres">
      <dgm:prSet presAssocID="{9B331246-E7A1-4D5A-A0AD-629333428637}" presName="hierChild5" presStyleCnt="0"/>
      <dgm:spPr/>
    </dgm:pt>
    <dgm:pt modelId="{8C6C0859-28D1-48B7-8A6E-99F76EA2BB6A}" type="pres">
      <dgm:prSet presAssocID="{50C3A462-04DF-43B1-9AFD-91DBE6E292A3}" presName="Name37" presStyleLbl="parChTrans1D2" presStyleIdx="1" presStyleCnt="2"/>
      <dgm:spPr/>
      <dgm:t>
        <a:bodyPr/>
        <a:lstStyle/>
        <a:p>
          <a:endParaRPr lang="en-IN"/>
        </a:p>
      </dgm:t>
    </dgm:pt>
    <dgm:pt modelId="{89878315-D4B6-44B4-826F-7FF6DC8C3440}" type="pres">
      <dgm:prSet presAssocID="{C3950404-BF40-47C0-BBEE-375D0AD6A911}" presName="hierRoot2" presStyleCnt="0">
        <dgm:presLayoutVars>
          <dgm:hierBranch val="init"/>
        </dgm:presLayoutVars>
      </dgm:prSet>
      <dgm:spPr/>
    </dgm:pt>
    <dgm:pt modelId="{D343A151-C81C-422E-A90F-770CA1F281D0}" type="pres">
      <dgm:prSet presAssocID="{C3950404-BF40-47C0-BBEE-375D0AD6A911}" presName="rootComposite" presStyleCnt="0"/>
      <dgm:spPr/>
    </dgm:pt>
    <dgm:pt modelId="{C1C9C356-2AB3-4F7C-B019-E0E48C8BC91C}" type="pres">
      <dgm:prSet presAssocID="{C3950404-BF40-47C0-BBEE-375D0AD6A911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59EA83-A78A-4723-97AA-6F524A310ECB}" type="pres">
      <dgm:prSet presAssocID="{C3950404-BF40-47C0-BBEE-375D0AD6A911}" presName="rootConnector" presStyleLbl="node2" presStyleIdx="1" presStyleCnt="2"/>
      <dgm:spPr/>
      <dgm:t>
        <a:bodyPr/>
        <a:lstStyle/>
        <a:p>
          <a:endParaRPr lang="en-IN"/>
        </a:p>
      </dgm:t>
    </dgm:pt>
    <dgm:pt modelId="{35415A09-13F0-437F-8062-8F90839BA3F1}" type="pres">
      <dgm:prSet presAssocID="{C3950404-BF40-47C0-BBEE-375D0AD6A911}" presName="hierChild4" presStyleCnt="0"/>
      <dgm:spPr/>
    </dgm:pt>
    <dgm:pt modelId="{E537971B-C0C7-4376-B0E1-E685A69ADE9B}" type="pres">
      <dgm:prSet presAssocID="{C3950404-BF40-47C0-BBEE-375D0AD6A911}" presName="hierChild5" presStyleCnt="0"/>
      <dgm:spPr/>
    </dgm:pt>
    <dgm:pt modelId="{E2F6D1E2-6A27-4CA5-BCAC-E7A7E0342184}" type="pres">
      <dgm:prSet presAssocID="{239D47E7-A1FF-4293-932F-822CAFC526A5}" presName="hierChild3" presStyleCnt="0"/>
      <dgm:spPr/>
    </dgm:pt>
  </dgm:ptLst>
  <dgm:cxnLst>
    <dgm:cxn modelId="{9E6677E4-F925-4BE5-B2B0-1FE544CE292F}" srcId="{AA2F5E5A-1D08-4E3C-806C-0468FB48D25B}" destId="{239D47E7-A1FF-4293-932F-822CAFC526A5}" srcOrd="0" destOrd="0" parTransId="{1DAD5435-0F67-4008-8792-EF13B39A7C8C}" sibTransId="{3869F8EF-3B27-4750-9B25-4938C51FBC34}"/>
    <dgm:cxn modelId="{9BCCD97E-7EE0-46EF-9B78-AD6B6A51B140}" type="presOf" srcId="{9B331246-E7A1-4D5A-A0AD-629333428637}" destId="{551F418C-2B0A-4EF1-93DB-C4A2AEDB84E7}" srcOrd="0" destOrd="0" presId="urn:microsoft.com/office/officeart/2005/8/layout/orgChart1"/>
    <dgm:cxn modelId="{F46D6B03-6C0D-4EF3-AFD5-B88D258DC8D3}" type="presOf" srcId="{50C3A462-04DF-43B1-9AFD-91DBE6E292A3}" destId="{8C6C0859-28D1-48B7-8A6E-99F76EA2BB6A}" srcOrd="0" destOrd="0" presId="urn:microsoft.com/office/officeart/2005/8/layout/orgChart1"/>
    <dgm:cxn modelId="{A6520C95-5CB5-4380-AF76-E0FDD83BB840}" srcId="{239D47E7-A1FF-4293-932F-822CAFC526A5}" destId="{C3950404-BF40-47C0-BBEE-375D0AD6A911}" srcOrd="1" destOrd="0" parTransId="{50C3A462-04DF-43B1-9AFD-91DBE6E292A3}" sibTransId="{6322FB92-0ED6-473F-ACAA-ECD1898F37E7}"/>
    <dgm:cxn modelId="{CBE0D2BD-F3AE-4248-BA59-D84CFFD709E4}" type="presOf" srcId="{9B331246-E7A1-4D5A-A0AD-629333428637}" destId="{AF1C969A-FDBA-4EF0-A12C-9C2119AF3E7A}" srcOrd="1" destOrd="0" presId="urn:microsoft.com/office/officeart/2005/8/layout/orgChart1"/>
    <dgm:cxn modelId="{72A6B14D-3383-4C19-A3C6-BBFD7698F09B}" type="presOf" srcId="{C3950404-BF40-47C0-BBEE-375D0AD6A911}" destId="{7B59EA83-A78A-4723-97AA-6F524A310ECB}" srcOrd="1" destOrd="0" presId="urn:microsoft.com/office/officeart/2005/8/layout/orgChart1"/>
    <dgm:cxn modelId="{9345743C-C7CE-4CD6-B76E-03D0D6BC4730}" type="presOf" srcId="{6C627B20-434E-4681-91F6-06F9F8451C76}" destId="{EF9F0AB4-123B-4EBC-B10E-512363605234}" srcOrd="0" destOrd="0" presId="urn:microsoft.com/office/officeart/2005/8/layout/orgChart1"/>
    <dgm:cxn modelId="{6B4C5260-EF81-4530-BC48-02F61F31AE07}" type="presOf" srcId="{AA2F5E5A-1D08-4E3C-806C-0468FB48D25B}" destId="{AB2F33D9-BEFE-4057-BD0E-F901EBCC3E41}" srcOrd="0" destOrd="0" presId="urn:microsoft.com/office/officeart/2005/8/layout/orgChart1"/>
    <dgm:cxn modelId="{485B9D82-456E-4B0C-8FA8-06D1E65FA5AD}" type="presOf" srcId="{C3950404-BF40-47C0-BBEE-375D0AD6A911}" destId="{C1C9C356-2AB3-4F7C-B019-E0E48C8BC91C}" srcOrd="0" destOrd="0" presId="urn:microsoft.com/office/officeart/2005/8/layout/orgChart1"/>
    <dgm:cxn modelId="{92E268FB-44F4-47BF-89AE-155F3A2A73C8}" type="presOf" srcId="{239D47E7-A1FF-4293-932F-822CAFC526A5}" destId="{DCB8C7CC-380B-42E2-AE46-3062C48378D6}" srcOrd="0" destOrd="0" presId="urn:microsoft.com/office/officeart/2005/8/layout/orgChart1"/>
    <dgm:cxn modelId="{9C4EDFFF-2F2E-459D-AE13-54AAA59C9803}" srcId="{239D47E7-A1FF-4293-932F-822CAFC526A5}" destId="{9B331246-E7A1-4D5A-A0AD-629333428637}" srcOrd="0" destOrd="0" parTransId="{6C627B20-434E-4681-91F6-06F9F8451C76}" sibTransId="{3919495D-3200-467A-93BC-3449E9935720}"/>
    <dgm:cxn modelId="{2B68AF9A-F938-49FA-AE85-6C31438C5C7E}" type="presOf" srcId="{239D47E7-A1FF-4293-932F-822CAFC526A5}" destId="{FD77E32C-FAC4-4894-A732-85B0B57ADFAE}" srcOrd="1" destOrd="0" presId="urn:microsoft.com/office/officeart/2005/8/layout/orgChart1"/>
    <dgm:cxn modelId="{5465621A-5CEA-4350-9A5A-C1945685F5A4}" type="presParOf" srcId="{AB2F33D9-BEFE-4057-BD0E-F901EBCC3E41}" destId="{5A846CB7-8428-4FBB-A8F2-DE9561F43F01}" srcOrd="0" destOrd="0" presId="urn:microsoft.com/office/officeart/2005/8/layout/orgChart1"/>
    <dgm:cxn modelId="{828D2CD1-E151-4227-8B2F-7281843FC239}" type="presParOf" srcId="{5A846CB7-8428-4FBB-A8F2-DE9561F43F01}" destId="{6AE84868-6BCF-42BE-ACC5-5176F9F01C5C}" srcOrd="0" destOrd="0" presId="urn:microsoft.com/office/officeart/2005/8/layout/orgChart1"/>
    <dgm:cxn modelId="{A5B19FF3-F1FD-455C-B755-F730F5395426}" type="presParOf" srcId="{6AE84868-6BCF-42BE-ACC5-5176F9F01C5C}" destId="{DCB8C7CC-380B-42E2-AE46-3062C48378D6}" srcOrd="0" destOrd="0" presId="urn:microsoft.com/office/officeart/2005/8/layout/orgChart1"/>
    <dgm:cxn modelId="{ACED25E9-8C62-4281-977A-7BA2D345E49A}" type="presParOf" srcId="{6AE84868-6BCF-42BE-ACC5-5176F9F01C5C}" destId="{FD77E32C-FAC4-4894-A732-85B0B57ADFAE}" srcOrd="1" destOrd="0" presId="urn:microsoft.com/office/officeart/2005/8/layout/orgChart1"/>
    <dgm:cxn modelId="{467F8B72-2CE3-4F7D-8785-021403503CC4}" type="presParOf" srcId="{5A846CB7-8428-4FBB-A8F2-DE9561F43F01}" destId="{FBDD69E5-85DF-4587-AA77-EC5CEDA81036}" srcOrd="1" destOrd="0" presId="urn:microsoft.com/office/officeart/2005/8/layout/orgChart1"/>
    <dgm:cxn modelId="{F193FAE4-89DF-448D-BEE9-DD1F9F450A5F}" type="presParOf" srcId="{FBDD69E5-85DF-4587-AA77-EC5CEDA81036}" destId="{EF9F0AB4-123B-4EBC-B10E-512363605234}" srcOrd="0" destOrd="0" presId="urn:microsoft.com/office/officeart/2005/8/layout/orgChart1"/>
    <dgm:cxn modelId="{93DEE609-DA31-4B88-83C7-12FFDAEDF0FB}" type="presParOf" srcId="{FBDD69E5-85DF-4587-AA77-EC5CEDA81036}" destId="{3047C6E3-CFAD-4547-AF17-5286C3D57223}" srcOrd="1" destOrd="0" presId="urn:microsoft.com/office/officeart/2005/8/layout/orgChart1"/>
    <dgm:cxn modelId="{49E3DC32-8540-4E3B-9ED6-186E2A2EA606}" type="presParOf" srcId="{3047C6E3-CFAD-4547-AF17-5286C3D57223}" destId="{608AB03B-D287-47F0-BBAA-4EC5A5A2957C}" srcOrd="0" destOrd="0" presId="urn:microsoft.com/office/officeart/2005/8/layout/orgChart1"/>
    <dgm:cxn modelId="{A187BB07-9D06-46A7-8643-D440A1B85939}" type="presParOf" srcId="{608AB03B-D287-47F0-BBAA-4EC5A5A2957C}" destId="{551F418C-2B0A-4EF1-93DB-C4A2AEDB84E7}" srcOrd="0" destOrd="0" presId="urn:microsoft.com/office/officeart/2005/8/layout/orgChart1"/>
    <dgm:cxn modelId="{478760EF-D030-4BC2-BB67-D246D73E3874}" type="presParOf" srcId="{608AB03B-D287-47F0-BBAA-4EC5A5A2957C}" destId="{AF1C969A-FDBA-4EF0-A12C-9C2119AF3E7A}" srcOrd="1" destOrd="0" presId="urn:microsoft.com/office/officeart/2005/8/layout/orgChart1"/>
    <dgm:cxn modelId="{2E030465-4F71-4730-9500-4306B50BAE5C}" type="presParOf" srcId="{3047C6E3-CFAD-4547-AF17-5286C3D57223}" destId="{B2DB3DAA-A04E-42DF-9EA7-921DE41FF52C}" srcOrd="1" destOrd="0" presId="urn:microsoft.com/office/officeart/2005/8/layout/orgChart1"/>
    <dgm:cxn modelId="{D085BABB-0F2C-4FE0-B688-A809E3EE7CBE}" type="presParOf" srcId="{3047C6E3-CFAD-4547-AF17-5286C3D57223}" destId="{D29AAF5A-6645-41A3-AD4F-9DA021F2BB61}" srcOrd="2" destOrd="0" presId="urn:microsoft.com/office/officeart/2005/8/layout/orgChart1"/>
    <dgm:cxn modelId="{6EFACC7A-8692-4765-8855-EDD329DFBB0A}" type="presParOf" srcId="{FBDD69E5-85DF-4587-AA77-EC5CEDA81036}" destId="{8C6C0859-28D1-48B7-8A6E-99F76EA2BB6A}" srcOrd="2" destOrd="0" presId="urn:microsoft.com/office/officeart/2005/8/layout/orgChart1"/>
    <dgm:cxn modelId="{19217A82-BA01-4BB0-BA22-EBC48A3DB944}" type="presParOf" srcId="{FBDD69E5-85DF-4587-AA77-EC5CEDA81036}" destId="{89878315-D4B6-44B4-826F-7FF6DC8C3440}" srcOrd="3" destOrd="0" presId="urn:microsoft.com/office/officeart/2005/8/layout/orgChart1"/>
    <dgm:cxn modelId="{5E7D6C9D-0422-4861-85E4-F9269E385358}" type="presParOf" srcId="{89878315-D4B6-44B4-826F-7FF6DC8C3440}" destId="{D343A151-C81C-422E-A90F-770CA1F281D0}" srcOrd="0" destOrd="0" presId="urn:microsoft.com/office/officeart/2005/8/layout/orgChart1"/>
    <dgm:cxn modelId="{12A40906-98EC-4D56-A446-95F304CC7C97}" type="presParOf" srcId="{D343A151-C81C-422E-A90F-770CA1F281D0}" destId="{C1C9C356-2AB3-4F7C-B019-E0E48C8BC91C}" srcOrd="0" destOrd="0" presId="urn:microsoft.com/office/officeart/2005/8/layout/orgChart1"/>
    <dgm:cxn modelId="{6CD761C6-6B4D-49B4-9E5C-C040B858E3FB}" type="presParOf" srcId="{D343A151-C81C-422E-A90F-770CA1F281D0}" destId="{7B59EA83-A78A-4723-97AA-6F524A310ECB}" srcOrd="1" destOrd="0" presId="urn:microsoft.com/office/officeart/2005/8/layout/orgChart1"/>
    <dgm:cxn modelId="{73811E54-EB3E-4338-8290-07B548C4E166}" type="presParOf" srcId="{89878315-D4B6-44B4-826F-7FF6DC8C3440}" destId="{35415A09-13F0-437F-8062-8F90839BA3F1}" srcOrd="1" destOrd="0" presId="urn:microsoft.com/office/officeart/2005/8/layout/orgChart1"/>
    <dgm:cxn modelId="{CD577FBA-DD4B-49D6-9539-CC094757D75B}" type="presParOf" srcId="{89878315-D4B6-44B4-826F-7FF6DC8C3440}" destId="{E537971B-C0C7-4376-B0E1-E685A69ADE9B}" srcOrd="2" destOrd="0" presId="urn:microsoft.com/office/officeart/2005/8/layout/orgChart1"/>
    <dgm:cxn modelId="{0DD03470-AA6E-4177-8D6A-B85679F78542}" type="presParOf" srcId="{5A846CB7-8428-4FBB-A8F2-DE9561F43F01}" destId="{E2F6D1E2-6A27-4CA5-BCAC-E7A7E034218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9EB03B-C09D-40CC-85C9-BB410DAF9FED}" type="doc">
      <dgm:prSet loTypeId="urn:microsoft.com/office/officeart/2005/8/layout/cycle2" loCatId="cycle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09E234C-C5CE-4DEC-A80B-5A1F02FECEEC}">
      <dgm:prSet phldrT="[Text]"/>
      <dgm:spPr/>
      <dgm:t>
        <a:bodyPr/>
        <a:lstStyle/>
        <a:p>
          <a:r>
            <a:rPr lang="en-US" b="1" dirty="0" smtClean="0"/>
            <a:t>End </a:t>
          </a:r>
          <a:r>
            <a:rPr lang="en-US" b="1" dirty="0" err="1" smtClean="0"/>
            <a:t>Sem</a:t>
          </a:r>
          <a:r>
            <a:rPr lang="en-US" b="1" dirty="0" smtClean="0"/>
            <a:t> Exam</a:t>
          </a:r>
        </a:p>
        <a:p>
          <a:r>
            <a:rPr lang="en-US" b="1" dirty="0" smtClean="0"/>
            <a:t>80M</a:t>
          </a:r>
          <a:endParaRPr lang="en-US" b="1" dirty="0"/>
        </a:p>
      </dgm:t>
    </dgm:pt>
    <dgm:pt modelId="{14B71D75-C7C7-412F-A0AE-EE2FBD1ADCB6}" type="parTrans" cxnId="{6FC319D6-0414-4CC9-9ECF-9AD8E07FDE9B}">
      <dgm:prSet/>
      <dgm:spPr/>
      <dgm:t>
        <a:bodyPr/>
        <a:lstStyle/>
        <a:p>
          <a:endParaRPr lang="en-US" b="1"/>
        </a:p>
      </dgm:t>
    </dgm:pt>
    <dgm:pt modelId="{FD1A6BC0-19E6-4B9D-8816-B97F92C6C404}" type="sibTrans" cxnId="{6FC319D6-0414-4CC9-9ECF-9AD8E07FDE9B}">
      <dgm:prSet/>
      <dgm:spPr/>
      <dgm:t>
        <a:bodyPr/>
        <a:lstStyle/>
        <a:p>
          <a:endParaRPr lang="en-US" b="1"/>
        </a:p>
      </dgm:t>
    </dgm:pt>
    <dgm:pt modelId="{1EBDC3B4-7DFC-4B4B-953A-D49C182BE53D}" type="pres">
      <dgm:prSet presAssocID="{479EB03B-C09D-40CC-85C9-BB410DAF9FE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62DFCC56-86D9-4F7A-804B-71ACC82CA8E2}" type="pres">
      <dgm:prSet presAssocID="{E09E234C-C5CE-4DEC-A80B-5A1F02FECEEC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55E4E11E-AB2A-4A46-BD21-6F78BB52C7A0}" type="presOf" srcId="{E09E234C-C5CE-4DEC-A80B-5A1F02FECEEC}" destId="{62DFCC56-86D9-4F7A-804B-71ACC82CA8E2}" srcOrd="0" destOrd="0" presId="urn:microsoft.com/office/officeart/2005/8/layout/cycle2"/>
    <dgm:cxn modelId="{050B0DCB-885A-4337-BDA5-006AA1E306A4}" type="presOf" srcId="{479EB03B-C09D-40CC-85C9-BB410DAF9FED}" destId="{1EBDC3B4-7DFC-4B4B-953A-D49C182BE53D}" srcOrd="0" destOrd="0" presId="urn:microsoft.com/office/officeart/2005/8/layout/cycle2"/>
    <dgm:cxn modelId="{6FC319D6-0414-4CC9-9ECF-9AD8E07FDE9B}" srcId="{479EB03B-C09D-40CC-85C9-BB410DAF9FED}" destId="{E09E234C-C5CE-4DEC-A80B-5A1F02FECEEC}" srcOrd="0" destOrd="0" parTransId="{14B71D75-C7C7-412F-A0AE-EE2FBD1ADCB6}" sibTransId="{FD1A6BC0-19E6-4B9D-8816-B97F92C6C404}"/>
    <dgm:cxn modelId="{AEA9E655-7AE7-4A07-976E-26A12F4048E7}" type="presParOf" srcId="{1EBDC3B4-7DFC-4B4B-953A-D49C182BE53D}" destId="{62DFCC56-86D9-4F7A-804B-71ACC82CA8E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9EB03B-C09D-40CC-85C9-BB410DAF9FED}" type="doc">
      <dgm:prSet loTypeId="urn:microsoft.com/office/officeart/2005/8/layout/cycle2" loCatId="cycle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09E234C-C5CE-4DEC-A80B-5A1F02FECEEC}">
      <dgm:prSet phldrT="[Text]"/>
      <dgm:spPr/>
      <dgm:t>
        <a:bodyPr/>
        <a:lstStyle/>
        <a:p>
          <a:r>
            <a:rPr lang="en-US" b="1" dirty="0" smtClean="0"/>
            <a:t>TW</a:t>
          </a:r>
        </a:p>
        <a:p>
          <a:r>
            <a:rPr lang="en-US" b="1" dirty="0" smtClean="0"/>
            <a:t>25M</a:t>
          </a:r>
          <a:endParaRPr lang="en-US" b="1" dirty="0"/>
        </a:p>
      </dgm:t>
    </dgm:pt>
    <dgm:pt modelId="{14B71D75-C7C7-412F-A0AE-EE2FBD1ADCB6}" type="parTrans" cxnId="{6FC319D6-0414-4CC9-9ECF-9AD8E07FDE9B}">
      <dgm:prSet/>
      <dgm:spPr/>
      <dgm:t>
        <a:bodyPr/>
        <a:lstStyle/>
        <a:p>
          <a:endParaRPr lang="en-US" b="1"/>
        </a:p>
      </dgm:t>
    </dgm:pt>
    <dgm:pt modelId="{FD1A6BC0-19E6-4B9D-8816-B97F92C6C404}" type="sibTrans" cxnId="{6FC319D6-0414-4CC9-9ECF-9AD8E07FDE9B}">
      <dgm:prSet/>
      <dgm:spPr/>
      <dgm:t>
        <a:bodyPr/>
        <a:lstStyle/>
        <a:p>
          <a:endParaRPr lang="en-US" b="1"/>
        </a:p>
      </dgm:t>
    </dgm:pt>
    <dgm:pt modelId="{1EBDC3B4-7DFC-4B4B-953A-D49C182BE53D}" type="pres">
      <dgm:prSet presAssocID="{479EB03B-C09D-40CC-85C9-BB410DAF9FE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62DFCC56-86D9-4F7A-804B-71ACC82CA8E2}" type="pres">
      <dgm:prSet presAssocID="{E09E234C-C5CE-4DEC-A80B-5A1F02FECEEC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A374F8CA-532D-4FF2-9450-904280D21E30}" type="presOf" srcId="{479EB03B-C09D-40CC-85C9-BB410DAF9FED}" destId="{1EBDC3B4-7DFC-4B4B-953A-D49C182BE53D}" srcOrd="0" destOrd="0" presId="urn:microsoft.com/office/officeart/2005/8/layout/cycle2"/>
    <dgm:cxn modelId="{6FC319D6-0414-4CC9-9ECF-9AD8E07FDE9B}" srcId="{479EB03B-C09D-40CC-85C9-BB410DAF9FED}" destId="{E09E234C-C5CE-4DEC-A80B-5A1F02FECEEC}" srcOrd="0" destOrd="0" parTransId="{14B71D75-C7C7-412F-A0AE-EE2FBD1ADCB6}" sibTransId="{FD1A6BC0-19E6-4B9D-8816-B97F92C6C404}"/>
    <dgm:cxn modelId="{A19DDD9E-C58C-427C-942B-5689F2BE1F99}" type="presOf" srcId="{E09E234C-C5CE-4DEC-A80B-5A1F02FECEEC}" destId="{62DFCC56-86D9-4F7A-804B-71ACC82CA8E2}" srcOrd="0" destOrd="0" presId="urn:microsoft.com/office/officeart/2005/8/layout/cycle2"/>
    <dgm:cxn modelId="{14482615-155A-4D35-A93C-F1E24936FD23}" type="presParOf" srcId="{1EBDC3B4-7DFC-4B4B-953A-D49C182BE53D}" destId="{62DFCC56-86D9-4F7A-804B-71ACC82CA8E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xmlns="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9EB03B-C09D-40CC-85C9-BB410DAF9FED}" type="doc">
      <dgm:prSet loTypeId="urn:microsoft.com/office/officeart/2005/8/layout/cycle2" loCatId="cycl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09E234C-C5CE-4DEC-A80B-5A1F02FECEEC}">
      <dgm:prSet phldrT="[Text]" custT="1"/>
      <dgm:spPr/>
      <dgm:t>
        <a:bodyPr/>
        <a:lstStyle/>
        <a:p>
          <a:r>
            <a:rPr lang="en-US" sz="2800" b="1" dirty="0" smtClean="0"/>
            <a:t>Oral 25M</a:t>
          </a:r>
          <a:endParaRPr lang="en-US" sz="2800" b="1" dirty="0"/>
        </a:p>
      </dgm:t>
    </dgm:pt>
    <dgm:pt modelId="{14B71D75-C7C7-412F-A0AE-EE2FBD1ADCB6}" type="parTrans" cxnId="{6FC319D6-0414-4CC9-9ECF-9AD8E07FDE9B}">
      <dgm:prSet/>
      <dgm:spPr/>
      <dgm:t>
        <a:bodyPr/>
        <a:lstStyle/>
        <a:p>
          <a:endParaRPr lang="en-US" b="1"/>
        </a:p>
      </dgm:t>
    </dgm:pt>
    <dgm:pt modelId="{FD1A6BC0-19E6-4B9D-8816-B97F92C6C404}" type="sibTrans" cxnId="{6FC319D6-0414-4CC9-9ECF-9AD8E07FDE9B}">
      <dgm:prSet/>
      <dgm:spPr/>
      <dgm:t>
        <a:bodyPr/>
        <a:lstStyle/>
        <a:p>
          <a:endParaRPr lang="en-US" b="1"/>
        </a:p>
      </dgm:t>
    </dgm:pt>
    <dgm:pt modelId="{1EBDC3B4-7DFC-4B4B-953A-D49C182BE53D}" type="pres">
      <dgm:prSet presAssocID="{479EB03B-C09D-40CC-85C9-BB410DAF9FE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62DFCC56-86D9-4F7A-804B-71ACC82CA8E2}" type="pres">
      <dgm:prSet presAssocID="{E09E234C-C5CE-4DEC-A80B-5A1F02FECEEC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C319D6-0414-4CC9-9ECF-9AD8E07FDE9B}" srcId="{479EB03B-C09D-40CC-85C9-BB410DAF9FED}" destId="{E09E234C-C5CE-4DEC-A80B-5A1F02FECEEC}" srcOrd="0" destOrd="0" parTransId="{14B71D75-C7C7-412F-A0AE-EE2FBD1ADCB6}" sibTransId="{FD1A6BC0-19E6-4B9D-8816-B97F92C6C404}"/>
    <dgm:cxn modelId="{B1D7A5B9-6CD3-4A8B-A84F-D25A9EA893F6}" type="presOf" srcId="{E09E234C-C5CE-4DEC-A80B-5A1F02FECEEC}" destId="{62DFCC56-86D9-4F7A-804B-71ACC82CA8E2}" srcOrd="0" destOrd="0" presId="urn:microsoft.com/office/officeart/2005/8/layout/cycle2"/>
    <dgm:cxn modelId="{F56E37B4-C597-45F3-BBCC-0F3B004570A4}" type="presOf" srcId="{479EB03B-C09D-40CC-85C9-BB410DAF9FED}" destId="{1EBDC3B4-7DFC-4B4B-953A-D49C182BE53D}" srcOrd="0" destOrd="0" presId="urn:microsoft.com/office/officeart/2005/8/layout/cycle2"/>
    <dgm:cxn modelId="{FD8DB4A9-E873-4A60-B8CB-ABF729DEC880}" type="presParOf" srcId="{1EBDC3B4-7DFC-4B4B-953A-D49C182BE53D}" destId="{62DFCC56-86D9-4F7A-804B-71ACC82CA8E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xmlns="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85F381-D788-4483-8203-592BAB013F3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13C814-055B-4E74-96B8-9E59E78BEA84}">
      <dgm:prSet phldrT="[Text]"/>
      <dgm:spPr>
        <a:solidFill>
          <a:srgbClr val="FF0000"/>
        </a:solidFill>
      </dgm:spPr>
      <dgm:t>
        <a:bodyPr/>
        <a:lstStyle/>
        <a:p>
          <a:pPr algn="ctr"/>
          <a:r>
            <a:rPr lang="en-US" b="1" dirty="0" smtClean="0"/>
            <a:t>Total- 150M</a:t>
          </a:r>
          <a:endParaRPr lang="en-US" b="1" dirty="0"/>
        </a:p>
      </dgm:t>
    </dgm:pt>
    <dgm:pt modelId="{7C34625B-50D1-4DDF-9021-9DA72758D68F}" type="parTrans" cxnId="{C53D29B2-B803-4436-9CF0-F9520AECDF25}">
      <dgm:prSet/>
      <dgm:spPr/>
      <dgm:t>
        <a:bodyPr/>
        <a:lstStyle/>
        <a:p>
          <a:endParaRPr lang="en-US"/>
        </a:p>
      </dgm:t>
    </dgm:pt>
    <dgm:pt modelId="{5822A3EA-3C42-4CB6-86B7-C88D153F4FC3}" type="sibTrans" cxnId="{C53D29B2-B803-4436-9CF0-F9520AECDF25}">
      <dgm:prSet/>
      <dgm:spPr/>
      <dgm:t>
        <a:bodyPr/>
        <a:lstStyle/>
        <a:p>
          <a:endParaRPr lang="en-US"/>
        </a:p>
      </dgm:t>
    </dgm:pt>
    <dgm:pt modelId="{A12105B2-3AFC-469D-88F8-296B2D4F25A5}" type="pres">
      <dgm:prSet presAssocID="{CC85F381-D788-4483-8203-592BAB013F3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38C1B3B3-A54A-4BA1-959F-9E39030AD838}" type="pres">
      <dgm:prSet presAssocID="{1613C814-055B-4E74-96B8-9E59E78BEA8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C53D29B2-B803-4436-9CF0-F9520AECDF25}" srcId="{CC85F381-D788-4483-8203-592BAB013F33}" destId="{1613C814-055B-4E74-96B8-9E59E78BEA84}" srcOrd="0" destOrd="0" parTransId="{7C34625B-50D1-4DDF-9021-9DA72758D68F}" sibTransId="{5822A3EA-3C42-4CB6-86B7-C88D153F4FC3}"/>
    <dgm:cxn modelId="{45F2677C-FFD0-472A-BE9C-0A456BE23339}" type="presOf" srcId="{1613C814-055B-4E74-96B8-9E59E78BEA84}" destId="{38C1B3B3-A54A-4BA1-959F-9E39030AD838}" srcOrd="0" destOrd="0" presId="urn:microsoft.com/office/officeart/2005/8/layout/vList2"/>
    <dgm:cxn modelId="{369B921E-1EBF-4620-87D1-545AA2614534}" type="presOf" srcId="{CC85F381-D788-4483-8203-592BAB013F33}" destId="{A12105B2-3AFC-469D-88F8-296B2D4F25A5}" srcOrd="0" destOrd="0" presId="urn:microsoft.com/office/officeart/2005/8/layout/vList2"/>
    <dgm:cxn modelId="{AEDE6F86-7F55-495C-9E72-E81755B0BDBB}" type="presParOf" srcId="{A12105B2-3AFC-469D-88F8-296B2D4F25A5}" destId="{38C1B3B3-A54A-4BA1-959F-9E39030AD83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64558BD-26D3-45DD-A2DD-9E639D63294E}" type="doc">
      <dgm:prSet loTypeId="urn:microsoft.com/office/officeart/2005/8/layout/cycle2" loCatId="cycle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1390A46-0879-49F4-9AD0-F13EED96F927}">
      <dgm:prSet phldrT="[Text]" custT="1"/>
      <dgm:spPr/>
      <dgm:t>
        <a:bodyPr/>
        <a:lstStyle/>
        <a:p>
          <a:r>
            <a:rPr lang="en-US" sz="2800" b="1" dirty="0" smtClean="0"/>
            <a:t>Introduction</a:t>
          </a:r>
          <a:endParaRPr lang="en-US" sz="2800" dirty="0"/>
        </a:p>
      </dgm:t>
    </dgm:pt>
    <dgm:pt modelId="{0DBF18B0-CDD8-4E99-80F9-543C493E65D9}" type="parTrans" cxnId="{D7781AA0-7BFD-4895-84BB-4D88293832A3}">
      <dgm:prSet/>
      <dgm:spPr/>
      <dgm:t>
        <a:bodyPr/>
        <a:lstStyle/>
        <a:p>
          <a:endParaRPr lang="en-US"/>
        </a:p>
      </dgm:t>
    </dgm:pt>
    <dgm:pt modelId="{3669AFB3-3EAE-4923-9744-9519F48723B6}" type="sibTrans" cxnId="{D7781AA0-7BFD-4895-84BB-4D88293832A3}">
      <dgm:prSet/>
      <dgm:spPr/>
      <dgm:t>
        <a:bodyPr/>
        <a:lstStyle/>
        <a:p>
          <a:endParaRPr lang="en-US"/>
        </a:p>
      </dgm:t>
    </dgm:pt>
    <dgm:pt modelId="{3AC55F56-1243-4D8D-B7D5-D344BBC3F4E7}" type="pres">
      <dgm:prSet presAssocID="{D64558BD-26D3-45DD-A2DD-9E639D63294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BC50EA6-E669-4D72-ACBA-DAA9B017F165}" type="pres">
      <dgm:prSet presAssocID="{D1390A46-0879-49F4-9AD0-F13EED96F927}" presName="node" presStyleLbl="node1" presStyleIdx="0" presStyleCnt="1" custScaleY="101804" custRadScaleRad="89548" custRadScaleInc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434DF1-3F09-451C-B580-F36EDDE60A5D}" type="presOf" srcId="{D1390A46-0879-49F4-9AD0-F13EED96F927}" destId="{1BC50EA6-E669-4D72-ACBA-DAA9B017F165}" srcOrd="0" destOrd="0" presId="urn:microsoft.com/office/officeart/2005/8/layout/cycle2"/>
    <dgm:cxn modelId="{1C068078-4CB8-459A-949B-95BB5B34C61F}" type="presOf" srcId="{D64558BD-26D3-45DD-A2DD-9E639D63294E}" destId="{3AC55F56-1243-4D8D-B7D5-D344BBC3F4E7}" srcOrd="0" destOrd="0" presId="urn:microsoft.com/office/officeart/2005/8/layout/cycle2"/>
    <dgm:cxn modelId="{D7781AA0-7BFD-4895-84BB-4D88293832A3}" srcId="{D64558BD-26D3-45DD-A2DD-9E639D63294E}" destId="{D1390A46-0879-49F4-9AD0-F13EED96F927}" srcOrd="0" destOrd="0" parTransId="{0DBF18B0-CDD8-4E99-80F9-543C493E65D9}" sibTransId="{3669AFB3-3EAE-4923-9744-9519F48723B6}"/>
    <dgm:cxn modelId="{1F473FA7-E8FD-4110-8FB6-A950538CEEB8}" type="presParOf" srcId="{3AC55F56-1243-4D8D-B7D5-D344BBC3F4E7}" destId="{1BC50EA6-E669-4D72-ACBA-DAA9B017F165}" srcOrd="0" destOrd="0" presId="urn:microsoft.com/office/officeart/2005/8/layout/cycle2"/>
  </dgm:cxnLst>
  <dgm:bg>
    <a:effectLst>
      <a:outerShdw blurRad="50800" dist="38100" dir="8100000" algn="tr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C6C0859-28D1-48B7-8A6E-99F76EA2BB6A}">
      <dsp:nvSpPr>
        <dsp:cNvPr id="0" name=""/>
        <dsp:cNvSpPr/>
      </dsp:nvSpPr>
      <dsp:spPr>
        <a:xfrm>
          <a:off x="2545082" y="1208973"/>
          <a:ext cx="1392789" cy="483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723"/>
              </a:lnTo>
              <a:lnTo>
                <a:pt x="1392789" y="241723"/>
              </a:lnTo>
              <a:lnTo>
                <a:pt x="1392789" y="48344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F0AB4-123B-4EBC-B10E-512363605234}">
      <dsp:nvSpPr>
        <dsp:cNvPr id="0" name=""/>
        <dsp:cNvSpPr/>
      </dsp:nvSpPr>
      <dsp:spPr>
        <a:xfrm>
          <a:off x="1152292" y="1208973"/>
          <a:ext cx="1392789" cy="483447"/>
        </a:xfrm>
        <a:custGeom>
          <a:avLst/>
          <a:gdLst/>
          <a:ahLst/>
          <a:cxnLst/>
          <a:rect l="0" t="0" r="0" b="0"/>
          <a:pathLst>
            <a:path>
              <a:moveTo>
                <a:pt x="1392789" y="0"/>
              </a:moveTo>
              <a:lnTo>
                <a:pt x="1392789" y="241723"/>
              </a:lnTo>
              <a:lnTo>
                <a:pt x="0" y="241723"/>
              </a:lnTo>
              <a:lnTo>
                <a:pt x="0" y="48344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B8C7CC-380B-42E2-AE46-3062C48378D6}">
      <dsp:nvSpPr>
        <dsp:cNvPr id="0" name=""/>
        <dsp:cNvSpPr/>
      </dsp:nvSpPr>
      <dsp:spPr>
        <a:xfrm>
          <a:off x="1394016" y="57907"/>
          <a:ext cx="2302131" cy="115106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Internal Assessment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(AVG-20M)</a:t>
          </a:r>
          <a:endParaRPr lang="en-US" sz="2300" b="1" kern="1200" dirty="0"/>
        </a:p>
      </dsp:txBody>
      <dsp:txXfrm>
        <a:off x="1394016" y="57907"/>
        <a:ext cx="2302131" cy="1151065"/>
      </dsp:txXfrm>
    </dsp:sp>
    <dsp:sp modelId="{551F418C-2B0A-4EF1-93DB-C4A2AEDB84E7}">
      <dsp:nvSpPr>
        <dsp:cNvPr id="0" name=""/>
        <dsp:cNvSpPr/>
      </dsp:nvSpPr>
      <dsp:spPr>
        <a:xfrm>
          <a:off x="1227" y="1692420"/>
          <a:ext cx="2302131" cy="115106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IA-1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(20M)</a:t>
          </a:r>
          <a:endParaRPr lang="en-US" sz="2300" b="1" kern="1200" dirty="0"/>
        </a:p>
      </dsp:txBody>
      <dsp:txXfrm>
        <a:off x="1227" y="1692420"/>
        <a:ext cx="2302131" cy="1151065"/>
      </dsp:txXfrm>
    </dsp:sp>
    <dsp:sp modelId="{C1C9C356-2AB3-4F7C-B019-E0E48C8BC91C}">
      <dsp:nvSpPr>
        <dsp:cNvPr id="0" name=""/>
        <dsp:cNvSpPr/>
      </dsp:nvSpPr>
      <dsp:spPr>
        <a:xfrm>
          <a:off x="2786806" y="1692420"/>
          <a:ext cx="2302131" cy="115106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IA-2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(20M)</a:t>
          </a:r>
          <a:endParaRPr lang="en-US" sz="2300" b="1" kern="1200" dirty="0"/>
        </a:p>
      </dsp:txBody>
      <dsp:txXfrm>
        <a:off x="2786806" y="1692420"/>
        <a:ext cx="2302131" cy="1151065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2DFCC56-86D9-4F7A-804B-71ACC82CA8E2}">
      <dsp:nvSpPr>
        <dsp:cNvPr id="0" name=""/>
        <dsp:cNvSpPr/>
      </dsp:nvSpPr>
      <dsp:spPr>
        <a:xfrm>
          <a:off x="408406" y="1192"/>
          <a:ext cx="1830074" cy="1830074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End </a:t>
          </a:r>
          <a:r>
            <a:rPr lang="en-US" sz="2500" b="1" kern="1200" dirty="0" err="1" smtClean="0"/>
            <a:t>Sem</a:t>
          </a:r>
          <a:r>
            <a:rPr lang="en-US" sz="2500" b="1" kern="1200" dirty="0" smtClean="0"/>
            <a:t> Exam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80M</a:t>
          </a:r>
          <a:endParaRPr lang="en-US" sz="2500" b="1" kern="1200" dirty="0"/>
        </a:p>
      </dsp:txBody>
      <dsp:txXfrm>
        <a:off x="408406" y="1192"/>
        <a:ext cx="1830074" cy="1830074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2DFCC56-86D9-4F7A-804B-71ACC82CA8E2}">
      <dsp:nvSpPr>
        <dsp:cNvPr id="0" name=""/>
        <dsp:cNvSpPr/>
      </dsp:nvSpPr>
      <dsp:spPr>
        <a:xfrm>
          <a:off x="433061" y="397"/>
          <a:ext cx="1373549" cy="137354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/>
            <a:t>TW</a:t>
          </a:r>
        </a:p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/>
            <a:t>25M</a:t>
          </a:r>
          <a:endParaRPr lang="en-US" sz="2700" b="1" kern="1200" dirty="0"/>
        </a:p>
      </dsp:txBody>
      <dsp:txXfrm>
        <a:off x="433061" y="397"/>
        <a:ext cx="1373549" cy="1373549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2DFCC56-86D9-4F7A-804B-71ACC82CA8E2}">
      <dsp:nvSpPr>
        <dsp:cNvPr id="0" name=""/>
        <dsp:cNvSpPr/>
      </dsp:nvSpPr>
      <dsp:spPr>
        <a:xfrm>
          <a:off x="356510" y="198"/>
          <a:ext cx="1526652" cy="152665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Oral 25M</a:t>
          </a:r>
          <a:endParaRPr lang="en-US" sz="2800" b="1" kern="1200" dirty="0"/>
        </a:p>
      </dsp:txBody>
      <dsp:txXfrm>
        <a:off x="356510" y="198"/>
        <a:ext cx="1526652" cy="1526652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C1B3B3-A54A-4BA1-959F-9E39030AD838}">
      <dsp:nvSpPr>
        <dsp:cNvPr id="0" name=""/>
        <dsp:cNvSpPr/>
      </dsp:nvSpPr>
      <dsp:spPr>
        <a:xfrm>
          <a:off x="0" y="3032"/>
          <a:ext cx="6303673" cy="1415114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b="1" kern="1200" dirty="0" smtClean="0"/>
            <a:t>Total- 150M</a:t>
          </a:r>
          <a:endParaRPr lang="en-US" sz="5900" b="1" kern="1200" dirty="0"/>
        </a:p>
      </dsp:txBody>
      <dsp:txXfrm>
        <a:off x="0" y="3032"/>
        <a:ext cx="6303673" cy="1415114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BC50EA6-E669-4D72-ACBA-DAA9B017F165}">
      <dsp:nvSpPr>
        <dsp:cNvPr id="0" name=""/>
        <dsp:cNvSpPr/>
      </dsp:nvSpPr>
      <dsp:spPr>
        <a:xfrm>
          <a:off x="1328215" y="0"/>
          <a:ext cx="2743917" cy="279341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Introduction</a:t>
          </a:r>
          <a:endParaRPr lang="en-US" sz="2800" kern="1200" dirty="0"/>
        </a:p>
      </dsp:txBody>
      <dsp:txXfrm>
        <a:off x="1328215" y="0"/>
        <a:ext cx="2743917" cy="27934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03E6F-7D77-4132-BE18-988839BE9606}" type="datetimeFigureOut">
              <a:rPr lang="en-US" smtClean="0"/>
              <a:pPr/>
              <a:t>3/6/2017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DC99B-C038-4C7B-B040-577692BB19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32736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EEE12-C2B0-4072-88F7-8F152ADACB1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61148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6F83BE5-70D0-4851-8678-20B2B9E55D9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4D1B7C-F954-49C3-9C99-B3604C73055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DB1C8B9-4041-4375-942C-753F5D4FDFC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A6D7CF-147C-48EA-9113-149E123E51D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3ECD22-D4F0-46F9-B96F-15323835363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852517-7B20-46B2-B096-3D3054CC415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DB916-AE31-45FB-B590-09CF54130DFE}" type="datetime1">
              <a:rPr lang="en-IN" smtClean="0"/>
              <a:pPr/>
              <a:t>06-03-2017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7D269-E956-44E9-9EAD-151EEE007A8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63399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F6089-0508-4065-B68F-8B9EACE79D84}" type="datetime1">
              <a:rPr lang="en-IN" smtClean="0"/>
              <a:pPr/>
              <a:t>06-03-2017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7D269-E956-44E9-9EAD-151EEE007A8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2645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BE67-27EB-4CC7-A60A-5AF7B8AACE81}" type="datetime1">
              <a:rPr lang="en-IN" smtClean="0"/>
              <a:pPr/>
              <a:t>06-03-2017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7D269-E956-44E9-9EAD-151EEE007A8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055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EAD5-71C7-4C54-BF0D-7DA66C169781}" type="datetime1">
              <a:rPr lang="en-IN" smtClean="0"/>
              <a:pPr/>
              <a:t>06-03-2017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7D269-E956-44E9-9EAD-151EEE007A8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797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007A1-D67E-45F0-82E1-2F47E002AC49}" type="datetime1">
              <a:rPr lang="en-IN" smtClean="0"/>
              <a:pPr/>
              <a:t>06-03-2017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7D269-E956-44E9-9EAD-151EEE007A8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10725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EC9E-B2D5-4033-8D54-6B50897B892C}" type="datetime1">
              <a:rPr lang="en-IN" smtClean="0"/>
              <a:pPr/>
              <a:t>06-03-2017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7D269-E956-44E9-9EAD-151EEE007A8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85896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E75A-CDAD-4AB2-B7EF-57314529D5E3}" type="datetime1">
              <a:rPr lang="en-IN" smtClean="0"/>
              <a:pPr/>
              <a:t>06-03-2017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7D269-E956-44E9-9EAD-151EEE007A8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58599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CD80-7155-4623-A5CB-98DF7D5F3DA4}" type="datetime1">
              <a:rPr lang="en-IN" smtClean="0"/>
              <a:pPr/>
              <a:t>06-03-2017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7D269-E956-44E9-9EAD-151EEE007A8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36338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42CA4-6738-4C59-ABE6-390B5FC22160}" type="datetime1">
              <a:rPr lang="en-IN" smtClean="0"/>
              <a:pPr/>
              <a:t>06-03-2017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7D269-E956-44E9-9EAD-151EEE007A8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06743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5654-1F9E-4DB6-8543-8B471DEBFEF3}" type="datetime1">
              <a:rPr lang="en-IN" smtClean="0"/>
              <a:pPr/>
              <a:t>06-03-2017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7D269-E956-44E9-9EAD-151EEE007A8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68542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1D8DF-3CD0-467F-A44E-10C2939910C5}" type="datetime1">
              <a:rPr lang="en-IN" smtClean="0"/>
              <a:pPr/>
              <a:t>06-03-2017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7D269-E956-44E9-9EAD-151EEE007A8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48032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51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8A233-20D2-451B-948D-775F05AAFB4B}" type="datetime1">
              <a:rPr lang="en-IN" smtClean="0"/>
              <a:pPr/>
              <a:t>06-03-2017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Prof. SSS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7D269-E956-44E9-9EAD-151EEE007A8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58790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812640" y="2924943"/>
            <a:ext cx="10362240" cy="3206225"/>
          </a:xfrm>
          <a:prstGeom prst="rect">
            <a:avLst/>
          </a:prstGeom>
          <a:noFill/>
        </p:spPr>
        <p:txBody>
          <a:bodyPr lIns="90000" tIns="45000" rIns="90000" bIns="45000" anchor="ctr"/>
          <a:lstStyle/>
          <a:p>
            <a:pPr algn="ctr"/>
            <a:r>
              <a:rPr lang="en-US" sz="5400" b="1" dirty="0">
                <a:solidFill>
                  <a:srgbClr val="C00000"/>
                </a:solidFill>
                <a:latin typeface="Algerian" pitchFamily="82" charset="0"/>
              </a:rPr>
              <a:t>HUMAN </a:t>
            </a:r>
            <a:r>
              <a:rPr lang="en-US" sz="5400" b="1" dirty="0" smtClean="0">
                <a:solidFill>
                  <a:srgbClr val="C00000"/>
                </a:solidFill>
                <a:latin typeface="Algerian" pitchFamily="82" charset="0"/>
              </a:rPr>
              <a:t>MACHINE INTERACTION</a:t>
            </a:r>
            <a:endParaRPr sz="3200" dirty="0">
              <a:solidFill>
                <a:srgbClr val="C00000"/>
              </a:solidFill>
            </a:endParaRPr>
          </a:p>
          <a:p>
            <a:pPr algn="ctr"/>
            <a:endParaRPr lang="en-US" dirty="0" smtClean="0"/>
          </a:p>
          <a:p>
            <a:pPr algn="ctr"/>
            <a:endParaRPr dirty="0"/>
          </a:p>
          <a:p>
            <a:pPr algn="ctr"/>
            <a:r>
              <a:rPr lang="en-US" sz="2400" b="1" dirty="0" smtClean="0">
                <a:solidFill>
                  <a:srgbClr val="003366"/>
                </a:solidFill>
                <a:latin typeface="Antigoni Light"/>
              </a:rPr>
              <a:t>DEPARTMENT OF COMPUTER ENGINEERING</a:t>
            </a:r>
          </a:p>
          <a:p>
            <a:pPr algn="ctr"/>
            <a:r>
              <a:rPr lang="en-US" sz="2400" b="1" dirty="0" smtClean="0">
                <a:solidFill>
                  <a:srgbClr val="003366"/>
                </a:solidFill>
                <a:latin typeface="Antigoni Light"/>
              </a:rPr>
              <a:t>SEMESTER </a:t>
            </a:r>
            <a:r>
              <a:rPr lang="en-US" sz="2400" b="1" dirty="0">
                <a:solidFill>
                  <a:srgbClr val="003366"/>
                </a:solidFill>
                <a:latin typeface="Antigoni Light"/>
              </a:rPr>
              <a:t>VIII</a:t>
            </a:r>
            <a:endParaRPr sz="1400" dirty="0">
              <a:solidFill>
                <a:srgbClr val="003366"/>
              </a:solidFill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lum bright="-30000" contrast="5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2640" y="476672"/>
            <a:ext cx="10563947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904062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Fifth Generation: Intelligent Machines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0415" y="2607903"/>
            <a:ext cx="5218385" cy="3432287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25282" y="2607902"/>
            <a:ext cx="5328872" cy="3453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4072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79938"/>
            <a:ext cx="10515600" cy="549702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Future: </a:t>
            </a:r>
            <a:r>
              <a:rPr lang="en-US" dirty="0"/>
              <a:t>Augmented</a:t>
            </a:r>
            <a:r>
              <a:rPr lang="en-US" dirty="0" smtClean="0"/>
              <a:t> Reality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04098" y="2381616"/>
            <a:ext cx="5000375" cy="3327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5108" y="2381616"/>
            <a:ext cx="5476142" cy="3327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4185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4800"/>
            <a:ext cx="10515600" cy="5872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Hardware, Software and Operating Environments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1. Hardware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Most important utility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Used to drive software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Today we choose hardware as per our requirements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Plenty hardware options are available and no need to compromise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1690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4800"/>
            <a:ext cx="10515600" cy="5872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Hardware, Software and Operating Environments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2. Software 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Tool to create an effective user interface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Based on requirements and hardware we need to choose software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It can use LLL, Assembly language or HLL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Many front end development tools using audio/visual experience to user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9016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4800"/>
            <a:ext cx="10515600" cy="5872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Hardware, Software and Operating Environments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3. Operating environment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Fulfill user level acceptance test and can provide modification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Key points of user interface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/>
              <a:t>Friends, family members, colleagues are not representatives of target users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/>
              <a:t>User requirements should be understood by a team and not by an individual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/>
              <a:t>Goal should be to minimize user difficulties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/>
              <a:t>The hardware (device) and software balance should be maintained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7543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468923"/>
            <a:ext cx="9144000" cy="5826369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/>
              <a:t>The Psychopathology of everyday things</a:t>
            </a:r>
          </a:p>
          <a:p>
            <a:pPr algn="l"/>
            <a:endParaRPr lang="en-US" sz="3200" b="1" dirty="0" smtClean="0"/>
          </a:p>
          <a:p>
            <a:pPr algn="l"/>
            <a:r>
              <a:rPr lang="en-US" sz="3200" b="1" dirty="0" smtClean="0"/>
              <a:t>Human-Centered Design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 smtClean="0"/>
              <a:t>Considering different users and their aspects</a:t>
            </a:r>
          </a:p>
          <a:p>
            <a:pPr marL="457200" indent="-457200" algn="l"/>
            <a:r>
              <a:rPr lang="en-US" sz="2800" smtClean="0"/>
              <a:t>	Experience</a:t>
            </a:r>
            <a:r>
              <a:rPr lang="en-US" sz="2800" dirty="0" smtClean="0"/>
              <a:t>, knowledge, intelligence of users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 smtClean="0"/>
              <a:t>Conceptual Model or mental model</a:t>
            </a:r>
          </a:p>
          <a:p>
            <a:pPr marL="514350" indent="-514350" algn="l">
              <a:buAutoNum type="arabicPeriod"/>
            </a:pPr>
            <a:r>
              <a:rPr lang="en-US" sz="2800" dirty="0" smtClean="0"/>
              <a:t>Feedback</a:t>
            </a:r>
          </a:p>
          <a:p>
            <a:pPr marL="514350" indent="-514350" algn="l">
              <a:buAutoNum type="arabicPeriod"/>
            </a:pPr>
            <a:r>
              <a:rPr lang="en-US" sz="2800" dirty="0" smtClean="0"/>
              <a:t>Constraints</a:t>
            </a:r>
          </a:p>
          <a:p>
            <a:pPr marL="514350" indent="-514350" algn="l">
              <a:buAutoNum type="arabicPeriod"/>
            </a:pPr>
            <a:r>
              <a:rPr lang="en-US" sz="2800" dirty="0" smtClean="0"/>
              <a:t>Affordances (Convey the rules by leaving visual clues)</a:t>
            </a:r>
          </a:p>
          <a:p>
            <a:pPr marL="514350" indent="-514350" algn="l">
              <a:buAutoNum type="arabicPeriod"/>
            </a:pPr>
            <a:r>
              <a:rPr lang="en-US" sz="2800" dirty="0" smtClean="0"/>
              <a:t>Power of observation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0851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67508"/>
            <a:ext cx="10515600" cy="5309455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/>
              <a:t>Norman’s Fundamental Principles of Interaction</a:t>
            </a:r>
          </a:p>
          <a:p>
            <a:pPr marL="0" indent="0">
              <a:buNone/>
            </a:pPr>
            <a:endParaRPr lang="en-US" sz="3200" b="1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Affordance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Signifiers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Perceived Affordance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Mapping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Feedback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Conceptual Models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9302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 descr="http://static.mycoracle.com/mycoracle/media/article-images/coffeehold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0138" y="413237"/>
            <a:ext cx="3811954" cy="571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9950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67508"/>
            <a:ext cx="10515600" cy="5309455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S</a:t>
            </a:r>
            <a:r>
              <a:rPr lang="en-US" sz="3200" b="1" dirty="0" smtClean="0"/>
              <a:t>even </a:t>
            </a:r>
            <a:r>
              <a:rPr lang="en-US" sz="3200" b="1" dirty="0"/>
              <a:t>S</a:t>
            </a:r>
            <a:r>
              <a:rPr lang="en-US" sz="3200" b="1" dirty="0" smtClean="0"/>
              <a:t>tages </a:t>
            </a:r>
            <a:r>
              <a:rPr lang="en-US" sz="3200" b="1" dirty="0"/>
              <a:t>of </a:t>
            </a:r>
            <a:r>
              <a:rPr lang="en-US" sz="3200" b="1" dirty="0" smtClean="0"/>
              <a:t>Action</a:t>
            </a:r>
          </a:p>
          <a:p>
            <a:pPr marL="0" indent="0">
              <a:buNone/>
            </a:pPr>
            <a:endParaRPr lang="en-US" sz="3200" b="1" dirty="0" smtClean="0"/>
          </a:p>
          <a:p>
            <a:pPr marL="0" indent="0">
              <a:buNone/>
            </a:pPr>
            <a:r>
              <a:rPr lang="en-US" dirty="0" smtClean="0"/>
              <a:t>1. Forming the goal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1" dirty="0" smtClean="0"/>
              <a:t>Execution</a:t>
            </a:r>
          </a:p>
          <a:p>
            <a:pPr marL="0" indent="0">
              <a:buNone/>
            </a:pPr>
            <a:r>
              <a:rPr lang="en-US" sz="2400" dirty="0" smtClean="0"/>
              <a:t>2. Forming the intention (plan)</a:t>
            </a:r>
          </a:p>
          <a:p>
            <a:pPr marL="0" indent="0">
              <a:buNone/>
            </a:pPr>
            <a:r>
              <a:rPr lang="en-US" sz="2400" dirty="0" smtClean="0"/>
              <a:t>3. Specifying an action (specify)</a:t>
            </a:r>
          </a:p>
          <a:p>
            <a:pPr marL="0" indent="0">
              <a:buNone/>
            </a:pPr>
            <a:r>
              <a:rPr lang="en-US" sz="2400" dirty="0" smtClean="0"/>
              <a:t>4. Executing the action (perform)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1" dirty="0" smtClean="0"/>
              <a:t>Evaluation</a:t>
            </a:r>
          </a:p>
          <a:p>
            <a:pPr marL="0" indent="0">
              <a:buNone/>
            </a:pPr>
            <a:r>
              <a:rPr lang="en-US" sz="2400" dirty="0" smtClean="0"/>
              <a:t>5. Perceiving the state of the world (perceive)</a:t>
            </a:r>
          </a:p>
          <a:p>
            <a:pPr marL="0" indent="0">
              <a:buNone/>
            </a:pPr>
            <a:r>
              <a:rPr lang="en-US" sz="2400" dirty="0" smtClean="0"/>
              <a:t>6. Interpreting the state of the world (reflect)</a:t>
            </a:r>
          </a:p>
          <a:p>
            <a:pPr marL="0" indent="0">
              <a:buNone/>
            </a:pPr>
            <a:r>
              <a:rPr lang="en-US" sz="2400" dirty="0" smtClean="0"/>
              <a:t>7. Evaluating the outcome (compare)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0941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67508"/>
            <a:ext cx="10515600" cy="5309455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/>
              <a:t>Three levels of Processing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Visceral level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Behavioral level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Reflective level</a:t>
            </a:r>
          </a:p>
          <a:p>
            <a:pPr marL="0" indent="0">
              <a:buNone/>
            </a:pPr>
            <a:endParaRPr lang="en-US" sz="3200" dirty="0" smtClean="0"/>
          </a:p>
        </p:txBody>
      </p:sp>
      <p:pic>
        <p:nvPicPr>
          <p:cNvPr id="2050" name="Picture 2" descr="C:\Users\ADMINI~1\AppData\Local\Temp\New Doc 9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11204" y="1441939"/>
            <a:ext cx="6578309" cy="51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2267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49113" y="222195"/>
            <a:ext cx="8144267" cy="91623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Examination Scheme</a:t>
            </a:r>
            <a:endParaRPr lang="en-US" b="1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546455062"/>
              </p:ext>
            </p:extLst>
          </p:nvPr>
        </p:nvGraphicFramePr>
        <p:xfrm>
          <a:off x="2227474" y="3734410"/>
          <a:ext cx="5090165" cy="2901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="" xmlns:p14="http://schemas.microsoft.com/office/powerpoint/2010/main" val="1660732350"/>
              </p:ext>
            </p:extLst>
          </p:nvPr>
        </p:nvGraphicFramePr>
        <p:xfrm>
          <a:off x="6096001" y="3276296"/>
          <a:ext cx="2646887" cy="1832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="" xmlns:p14="http://schemas.microsoft.com/office/powerpoint/2010/main" val="2244428618"/>
              </p:ext>
            </p:extLst>
          </p:nvPr>
        </p:nvGraphicFramePr>
        <p:xfrm>
          <a:off x="7724854" y="4803346"/>
          <a:ext cx="2239673" cy="1374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="" xmlns:p14="http://schemas.microsoft.com/office/powerpoint/2010/main" val="3278469686"/>
              </p:ext>
            </p:extLst>
          </p:nvPr>
        </p:nvGraphicFramePr>
        <p:xfrm>
          <a:off x="9760921" y="4039821"/>
          <a:ext cx="2239673" cy="1527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="" xmlns:p14="http://schemas.microsoft.com/office/powerpoint/2010/main" val="2968304682"/>
              </p:ext>
            </p:extLst>
          </p:nvPr>
        </p:nvGraphicFramePr>
        <p:xfrm>
          <a:off x="4263541" y="1138426"/>
          <a:ext cx="6303673" cy="1421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H="1">
            <a:off x="4696880" y="2613223"/>
            <a:ext cx="407213" cy="122164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910427" y="2665475"/>
            <a:ext cx="203607" cy="61082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946493" y="2665476"/>
            <a:ext cx="0" cy="198516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760920" y="2665476"/>
            <a:ext cx="814427" cy="137434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3" grpId="0">
        <p:bldAsOne/>
      </p:bldGraphic>
      <p:bldGraphic spid="6" grpId="0">
        <p:bldAsOne/>
      </p:bldGraphic>
      <p:bldGraphic spid="7" grpId="0">
        <p:bldAsOne/>
      </p:bldGraphic>
      <p:bldGraphic spid="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Algerian" pitchFamily="82" charset="0"/>
              </a:rPr>
              <a:t>Chapter 2- Goal Directed Design</a:t>
            </a:r>
            <a:endParaRPr lang="en-IN" b="1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 smtClean="0"/>
              <a:t>Goal Directed Design Process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7577" y="2588654"/>
            <a:ext cx="11732653" cy="260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144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7455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47730"/>
            <a:ext cx="10515600" cy="5829233"/>
          </a:xfrm>
        </p:spPr>
        <p:txBody>
          <a:bodyPr/>
          <a:lstStyle/>
          <a:p>
            <a:pPr marL="0" indent="0">
              <a:buNone/>
            </a:pPr>
            <a:r>
              <a:rPr lang="en-IN" b="1" dirty="0" smtClean="0"/>
              <a:t>Implementation Model and Mental Model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8938" y="1112412"/>
            <a:ext cx="3935033" cy="4554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http://www.itailor.com/images/product/shirt/it4049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82132" y="1112412"/>
            <a:ext cx="3514905" cy="455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0482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>
                <a:latin typeface="+mn-lt"/>
              </a:rPr>
              <a:t>Beginners, Experts and Intermediates</a:t>
            </a:r>
            <a:endParaRPr lang="en-IN" sz="28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2282"/>
            <a:ext cx="10515600" cy="4824681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Most users are neither beginners nor experts</a:t>
            </a:r>
          </a:p>
          <a:p>
            <a:pPr marL="0" indent="0">
              <a:buNone/>
            </a:pPr>
            <a:r>
              <a:rPr lang="en-IN" dirty="0" smtClean="0"/>
              <a:t>Skill spectrum dynamics</a:t>
            </a:r>
          </a:p>
          <a:p>
            <a:pPr marL="0" indent="0">
              <a:buNone/>
            </a:pPr>
            <a:r>
              <a:rPr lang="en-IN" dirty="0" smtClean="0"/>
              <a:t>Accommodating beginners</a:t>
            </a:r>
          </a:p>
          <a:p>
            <a:pPr marL="0" indent="0">
              <a:buNone/>
            </a:pPr>
            <a:r>
              <a:rPr lang="en-IN" dirty="0" smtClean="0"/>
              <a:t>Intermediates</a:t>
            </a:r>
          </a:p>
          <a:p>
            <a:pPr marL="0" indent="0">
              <a:buNone/>
            </a:pPr>
            <a:r>
              <a:rPr lang="en-IN" dirty="0" smtClean="0"/>
              <a:t>Accommodating experts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9123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3974"/>
          </a:xfrm>
        </p:spPr>
        <p:txBody>
          <a:bodyPr>
            <a:normAutofit fontScale="90000"/>
          </a:bodyPr>
          <a:lstStyle/>
          <a:p>
            <a:r>
              <a:rPr lang="en-IN" sz="2800" b="1" dirty="0" smtClean="0">
                <a:latin typeface="+mn-lt"/>
              </a:rPr>
              <a:t>Quantitative </a:t>
            </a:r>
            <a:r>
              <a:rPr lang="en-IN" sz="2800" b="1" dirty="0">
                <a:latin typeface="+mn-lt"/>
              </a:rPr>
              <a:t>versus </a:t>
            </a:r>
            <a:r>
              <a:rPr lang="en-IN" sz="2800" b="1" dirty="0" smtClean="0">
                <a:latin typeface="+mn-lt"/>
              </a:rPr>
              <a:t>Qualitative research </a:t>
            </a:r>
            <a:r>
              <a:rPr lang="en-IN" sz="2800" b="1" dirty="0">
                <a:latin typeface="+mn-lt"/>
              </a:rPr>
              <a:t/>
            </a:r>
            <a:br>
              <a:rPr lang="en-IN" sz="2800" b="1" dirty="0">
                <a:latin typeface="+mn-lt"/>
              </a:rPr>
            </a:br>
            <a:endParaRPr lang="en-IN" sz="28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2282"/>
            <a:ext cx="10515600" cy="4824681"/>
          </a:xfrm>
        </p:spPr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Prof. SSS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21083910"/>
              </p:ext>
            </p:extLst>
          </p:nvPr>
        </p:nvGraphicFramePr>
        <p:xfrm>
          <a:off x="847143" y="1118911"/>
          <a:ext cx="10988542" cy="5332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4271"/>
                <a:gridCol w="5494271"/>
              </a:tblGrid>
              <a:tr h="5553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 smtClean="0"/>
                        <a:t>Quantitative Research</a:t>
                      </a:r>
                    </a:p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 smtClean="0"/>
                        <a:t>Qualitative Research</a:t>
                      </a:r>
                      <a:endParaRPr lang="en-IN" sz="2800" dirty="0"/>
                    </a:p>
                  </a:txBody>
                  <a:tcPr/>
                </a:tc>
              </a:tr>
              <a:tr h="1004862">
                <a:tc>
                  <a:txBody>
                    <a:bodyPr/>
                    <a:lstStyle/>
                    <a:p>
                      <a:r>
                        <a:rPr lang="en-IN" sz="2400" b="1" dirty="0" smtClean="0"/>
                        <a:t>It is statistics of human activities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 smtClean="0"/>
                        <a:t>The detailed</a:t>
                      </a:r>
                      <a:r>
                        <a:rPr lang="en-IN" sz="2400" b="1" baseline="0" dirty="0" smtClean="0"/>
                        <a:t> information that provides the knowledge about behaviour, attitude of the user</a:t>
                      </a:r>
                      <a:endParaRPr lang="en-IN" sz="2400" b="1" dirty="0"/>
                    </a:p>
                  </a:txBody>
                  <a:tcPr/>
                </a:tc>
              </a:tr>
              <a:tr h="1004862">
                <a:tc>
                  <a:txBody>
                    <a:bodyPr/>
                    <a:lstStyle/>
                    <a:p>
                      <a:r>
                        <a:rPr lang="en-IN" sz="2400" b="1" dirty="0" smtClean="0"/>
                        <a:t>It helps to forecast the use</a:t>
                      </a:r>
                      <a:r>
                        <a:rPr lang="en-IN" sz="2400" b="1" baseline="0" dirty="0" smtClean="0"/>
                        <a:t> of the interface 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 smtClean="0"/>
                        <a:t>It helps to identify any existing same or similar products are available</a:t>
                      </a:r>
                      <a:endParaRPr lang="en-IN" sz="2400" b="1" dirty="0"/>
                    </a:p>
                  </a:txBody>
                  <a:tcPr/>
                </a:tc>
              </a:tr>
              <a:tr h="1004862">
                <a:tc>
                  <a:txBody>
                    <a:bodyPr/>
                    <a:lstStyle/>
                    <a:p>
                      <a:r>
                        <a:rPr lang="en-IN" sz="2400" b="1" dirty="0" smtClean="0"/>
                        <a:t>It will try to resolve the</a:t>
                      </a:r>
                      <a:r>
                        <a:rPr lang="en-IN" sz="2400" b="1" baseline="0" dirty="0" smtClean="0"/>
                        <a:t> quantity of copies of product to be delivered to users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 smtClean="0"/>
                        <a:t>It helps in environmental</a:t>
                      </a:r>
                      <a:r>
                        <a:rPr lang="en-IN" sz="2400" b="1" baseline="0" dirty="0" smtClean="0"/>
                        <a:t> contexts of the product being designed</a:t>
                      </a:r>
                      <a:endParaRPr lang="en-IN" sz="2400" b="1" dirty="0"/>
                    </a:p>
                  </a:txBody>
                  <a:tcPr/>
                </a:tc>
              </a:tr>
              <a:tr h="1004862">
                <a:tc>
                  <a:txBody>
                    <a:bodyPr/>
                    <a:lstStyle/>
                    <a:p>
                      <a:r>
                        <a:rPr lang="en-IN" sz="2400" b="1" dirty="0" smtClean="0"/>
                        <a:t>It will help in earlier dialog between</a:t>
                      </a:r>
                      <a:r>
                        <a:rPr lang="en-IN" sz="2400" b="1" baseline="0" dirty="0" smtClean="0"/>
                        <a:t> the developers and end users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 smtClean="0"/>
                        <a:t>It helps</a:t>
                      </a:r>
                      <a:r>
                        <a:rPr lang="en-IN" sz="2400" b="1" baseline="0" dirty="0" smtClean="0"/>
                        <a:t> the design team as the design decisions are traced from the quantitative research </a:t>
                      </a:r>
                      <a:endParaRPr lang="en-IN" sz="24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73144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3974"/>
          </a:xfrm>
        </p:spPr>
        <p:txBody>
          <a:bodyPr>
            <a:normAutofit fontScale="90000"/>
          </a:bodyPr>
          <a:lstStyle/>
          <a:p>
            <a:r>
              <a:rPr lang="en-IN" sz="3100" b="1" dirty="0" smtClean="0">
                <a:latin typeface="+mn-lt"/>
              </a:rPr>
              <a:t>Value of Qualitative research </a:t>
            </a:r>
            <a:r>
              <a:rPr lang="en-IN" sz="3100" b="1" dirty="0">
                <a:latin typeface="+mn-lt"/>
              </a:rPr>
              <a:t/>
            </a:r>
            <a:br>
              <a:rPr lang="en-IN" sz="3100" b="1" dirty="0">
                <a:latin typeface="+mn-lt"/>
              </a:rPr>
            </a:br>
            <a:endParaRPr lang="en-IN" sz="28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27280"/>
            <a:ext cx="10515600" cy="52496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b="1" dirty="0" smtClean="0"/>
              <a:t>Stakeholder Interview</a:t>
            </a:r>
          </a:p>
          <a:p>
            <a:pPr marL="457200" indent="-457200">
              <a:buAutoNum type="arabicPeriod"/>
            </a:pPr>
            <a:r>
              <a:rPr lang="en-IN" sz="2400" dirty="0" smtClean="0"/>
              <a:t>Primary vision of product</a:t>
            </a:r>
          </a:p>
          <a:p>
            <a:pPr marL="457200" indent="-457200">
              <a:buAutoNum type="arabicPeriod"/>
            </a:pPr>
            <a:r>
              <a:rPr lang="en-IN" sz="2400" dirty="0" smtClean="0"/>
              <a:t>Budget and the schedule</a:t>
            </a:r>
          </a:p>
          <a:p>
            <a:pPr marL="457200" indent="-457200">
              <a:buAutoNum type="arabicPeriod"/>
            </a:pPr>
            <a:r>
              <a:rPr lang="en-IN" sz="2400" dirty="0" smtClean="0"/>
              <a:t>Technical and non technical issues</a:t>
            </a:r>
          </a:p>
          <a:p>
            <a:pPr marL="457200" indent="-457200">
              <a:buAutoNum type="arabicPeriod"/>
            </a:pPr>
            <a:r>
              <a:rPr lang="en-IN" sz="2400" dirty="0" smtClean="0"/>
              <a:t>Business drivers</a:t>
            </a:r>
          </a:p>
          <a:p>
            <a:pPr marL="457200" indent="-457200">
              <a:buAutoNum type="arabicPeriod"/>
            </a:pPr>
            <a:r>
              <a:rPr lang="en-IN" sz="2400" dirty="0" smtClean="0"/>
              <a:t>Stakeholder perceptions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b="1" dirty="0" smtClean="0"/>
              <a:t>SME Interviews</a:t>
            </a:r>
          </a:p>
          <a:p>
            <a:pPr marL="457200" indent="-457200">
              <a:buAutoNum type="arabicPeriod"/>
            </a:pPr>
            <a:r>
              <a:rPr lang="en-IN" sz="2400" dirty="0" smtClean="0"/>
              <a:t>SMEs are often expert users</a:t>
            </a:r>
          </a:p>
          <a:p>
            <a:pPr marL="457200" indent="-457200">
              <a:buAutoNum type="arabicPeriod"/>
            </a:pPr>
            <a:r>
              <a:rPr lang="en-IN" sz="2400" dirty="0" smtClean="0"/>
              <a:t>SMEs are experts but they are not designers</a:t>
            </a:r>
          </a:p>
          <a:p>
            <a:pPr marL="457200" indent="-457200">
              <a:buAutoNum type="arabicPeriod"/>
            </a:pPr>
            <a:r>
              <a:rPr lang="en-IN" sz="2400" dirty="0" smtClean="0"/>
              <a:t>SME help in regulating the standards</a:t>
            </a:r>
          </a:p>
          <a:p>
            <a:pPr marL="457200" indent="-457200">
              <a:buAutoNum type="arabicPeriod"/>
            </a:pPr>
            <a:r>
              <a:rPr lang="en-IN" sz="2400" dirty="0" smtClean="0"/>
              <a:t>SMEs will be a valuable resource throughout the design process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Prof. SSS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890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3974"/>
          </a:xfrm>
        </p:spPr>
        <p:txBody>
          <a:bodyPr>
            <a:normAutofit fontScale="90000"/>
          </a:bodyPr>
          <a:lstStyle/>
          <a:p>
            <a:r>
              <a:rPr lang="en-IN" sz="3100" b="1" dirty="0">
                <a:latin typeface="+mn-lt"/>
              </a:rPr>
              <a:t/>
            </a:r>
            <a:br>
              <a:rPr lang="en-IN" sz="3100" b="1" dirty="0">
                <a:latin typeface="+mn-lt"/>
              </a:rPr>
            </a:br>
            <a:endParaRPr lang="en-IN" sz="28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0446"/>
            <a:ext cx="10515600" cy="5876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Customer Interviews</a:t>
            </a:r>
          </a:p>
          <a:p>
            <a:pPr marL="457200" indent="-457200">
              <a:buAutoNum type="arabicPeriod"/>
            </a:pPr>
            <a:r>
              <a:rPr lang="en-IN" sz="2400" dirty="0" smtClean="0"/>
              <a:t>Goal</a:t>
            </a:r>
          </a:p>
          <a:p>
            <a:pPr marL="457200" indent="-457200">
              <a:buAutoNum type="arabicPeriod"/>
            </a:pPr>
            <a:r>
              <a:rPr lang="en-IN" sz="2400" dirty="0" smtClean="0"/>
              <a:t>Current difficulties</a:t>
            </a:r>
          </a:p>
          <a:p>
            <a:pPr marL="457200" indent="-457200">
              <a:buAutoNum type="arabicPeriod"/>
            </a:pPr>
            <a:r>
              <a:rPr lang="en-IN" sz="2400" dirty="0" smtClean="0"/>
              <a:t>Who makes a decision</a:t>
            </a:r>
          </a:p>
          <a:p>
            <a:pPr marL="457200" indent="-457200">
              <a:buAutoNum type="arabicPeriod"/>
            </a:pPr>
            <a:r>
              <a:rPr lang="en-IN" sz="2400" dirty="0" smtClean="0"/>
              <a:t>What is decision making channel</a:t>
            </a:r>
          </a:p>
          <a:p>
            <a:pPr marL="457200" indent="-457200">
              <a:buAutoNum type="arabicPeriod"/>
            </a:pPr>
            <a:r>
              <a:rPr lang="en-IN" sz="2400" dirty="0" smtClean="0"/>
              <a:t>What is business logic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b="1" dirty="0" smtClean="0"/>
              <a:t>User Observation and Ethnographic interviews</a:t>
            </a:r>
          </a:p>
          <a:p>
            <a:pPr marL="457200" indent="-457200">
              <a:buAutoNum type="arabicPeriod"/>
            </a:pPr>
            <a:r>
              <a:rPr lang="en-IN" sz="2400" dirty="0" smtClean="0"/>
              <a:t>Context</a:t>
            </a:r>
          </a:p>
          <a:p>
            <a:pPr marL="457200" indent="-457200">
              <a:buAutoNum type="arabicPeriod"/>
            </a:pPr>
            <a:r>
              <a:rPr lang="en-IN" sz="2400" dirty="0" smtClean="0"/>
              <a:t>Partnership</a:t>
            </a:r>
          </a:p>
          <a:p>
            <a:pPr marL="457200" indent="-457200">
              <a:buAutoNum type="arabicPeriod"/>
            </a:pPr>
            <a:r>
              <a:rPr lang="en-IN" sz="2400" dirty="0" smtClean="0"/>
              <a:t>Interpretation</a:t>
            </a:r>
          </a:p>
          <a:p>
            <a:pPr marL="457200" indent="-457200">
              <a:buAutoNum type="arabicPeriod"/>
            </a:pPr>
            <a:r>
              <a:rPr lang="en-IN" sz="2400" dirty="0" smtClean="0"/>
              <a:t>Focus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Prof. SSS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1351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576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79269"/>
            <a:ext cx="10515600" cy="5497694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IN" sz="3500" b="1" dirty="0" smtClean="0"/>
              <a:t>Persona</a:t>
            </a:r>
          </a:p>
          <a:p>
            <a:pPr>
              <a:buNone/>
            </a:pPr>
            <a:endParaRPr lang="en-IN" sz="3000" dirty="0" smtClean="0"/>
          </a:p>
          <a:p>
            <a:pPr>
              <a:buFont typeface="Wingdings" pitchFamily="2" charset="2"/>
              <a:buChar char="Ø"/>
            </a:pPr>
            <a:r>
              <a:rPr lang="en-IN" sz="3000" dirty="0" smtClean="0"/>
              <a:t> Helps to determine, communicate, build consequences, measure and   </a:t>
            </a:r>
          </a:p>
          <a:p>
            <a:pPr>
              <a:buNone/>
            </a:pPr>
            <a:r>
              <a:rPr lang="en-IN" sz="3000" dirty="0" smtClean="0"/>
              <a:t>	 contribute the design quality of product</a:t>
            </a:r>
          </a:p>
          <a:p>
            <a:pPr>
              <a:buFont typeface="Wingdings" pitchFamily="2" charset="2"/>
              <a:buChar char="Ø"/>
            </a:pPr>
            <a:r>
              <a:rPr lang="en-IN" sz="3000" dirty="0" smtClean="0"/>
              <a:t> Goals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sz="3000" b="1" dirty="0" smtClean="0"/>
              <a:t>Steps in constructing personas:</a:t>
            </a:r>
          </a:p>
          <a:p>
            <a:pPr>
              <a:buNone/>
            </a:pPr>
            <a:r>
              <a:rPr lang="en-IN" dirty="0" smtClean="0"/>
              <a:t>1. Identify </a:t>
            </a:r>
            <a:r>
              <a:rPr lang="en-IN" dirty="0" err="1" smtClean="0"/>
              <a:t>behavioral</a:t>
            </a:r>
            <a:r>
              <a:rPr lang="en-IN" dirty="0" smtClean="0"/>
              <a:t> variables</a:t>
            </a:r>
          </a:p>
          <a:p>
            <a:pPr>
              <a:buNone/>
            </a:pPr>
            <a:r>
              <a:rPr lang="en-IN" dirty="0" smtClean="0"/>
              <a:t>2. Map interview subjects to </a:t>
            </a:r>
            <a:r>
              <a:rPr lang="en-IN" dirty="0" err="1" smtClean="0"/>
              <a:t>behavioral</a:t>
            </a:r>
            <a:r>
              <a:rPr lang="en-IN" dirty="0" smtClean="0"/>
              <a:t> variables </a:t>
            </a:r>
          </a:p>
          <a:p>
            <a:pPr>
              <a:buNone/>
            </a:pPr>
            <a:r>
              <a:rPr lang="en-IN" dirty="0" smtClean="0"/>
              <a:t>3. Identify </a:t>
            </a:r>
            <a:r>
              <a:rPr lang="en-IN" dirty="0" err="1" smtClean="0"/>
              <a:t>behavioral</a:t>
            </a:r>
            <a:r>
              <a:rPr lang="en-IN" dirty="0" smtClean="0"/>
              <a:t> patterns </a:t>
            </a:r>
          </a:p>
          <a:p>
            <a:pPr>
              <a:buNone/>
            </a:pPr>
            <a:r>
              <a:rPr lang="en-IN" dirty="0" smtClean="0"/>
              <a:t>4. Synthesize characteristics and relevant goals</a:t>
            </a:r>
          </a:p>
          <a:p>
            <a:pPr>
              <a:buNone/>
            </a:pPr>
            <a:r>
              <a:rPr lang="en-IN" dirty="0" smtClean="0"/>
              <a:t>5. Check for redundancy and completeness</a:t>
            </a:r>
          </a:p>
          <a:p>
            <a:pPr>
              <a:buNone/>
            </a:pPr>
            <a:r>
              <a:rPr lang="en-IN" dirty="0" smtClean="0"/>
              <a:t>6. Expand description of attributes and </a:t>
            </a:r>
            <a:r>
              <a:rPr lang="en-IN" dirty="0" err="1" smtClean="0"/>
              <a:t>behaviors</a:t>
            </a:r>
            <a:endParaRPr lang="en-IN" dirty="0" smtClean="0"/>
          </a:p>
          <a:p>
            <a:pPr>
              <a:buNone/>
            </a:pPr>
            <a:r>
              <a:rPr lang="en-IN" dirty="0" smtClean="0"/>
              <a:t>7. Designate </a:t>
            </a:r>
            <a:r>
              <a:rPr lang="en-IN" smtClean="0"/>
              <a:t>persona </a:t>
            </a:r>
            <a:endParaRPr lang="en-IN" dirty="0" smtClean="0"/>
          </a:p>
          <a:p>
            <a:pPr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000" y="609600"/>
            <a:ext cx="10363200" cy="8382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IN" sz="4900" b="1" dirty="0" smtClean="0">
                <a:latin typeface="Algerian" pitchFamily="82" charset="0"/>
              </a:rPr>
              <a:t>Chapter 3- GUI 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5394" y="1737359"/>
            <a:ext cx="10419806" cy="3702147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600" dirty="0" smtClean="0">
                <a:solidFill>
                  <a:schemeClr val="tx1"/>
                </a:solidFill>
              </a:rPr>
              <a:t>The Concept of Direct Manipulation</a:t>
            </a:r>
            <a:endParaRPr lang="en-US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Characteristics: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The system should portrayed as an extension of the real world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Continuous visibility of objects and actions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Actions should rapid and incremental with visible display and results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Incremental actions should easily reversible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215985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1016000" y="609600"/>
            <a:ext cx="10363200" cy="838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800" y="857250"/>
            <a:ext cx="9956800" cy="5391150"/>
          </a:xfrm>
        </p:spPr>
        <p:txBody>
          <a:bodyPr rtlCol="0">
            <a:normAutofit lnSpcReduction="10000"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Graphical Systems: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Advantages: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Symbols recognized faster than text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Faster learning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Faster use and problem solving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Easier remembering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More natural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Fewer errors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Less difficult for new user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More attractive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Replaces natural languages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Low typing requirements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263218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000" y="609600"/>
            <a:ext cx="10363200" cy="381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800" y="785813"/>
            <a:ext cx="9956800" cy="5462587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Disadvantages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Greater design complexity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Learning still necessary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Not always familiar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Human comprehension limitations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Window manipulation requirements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Production limitations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Inefficient for expert users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Increased chances of clutter and confusion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May consume more memory space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Hardware limitations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145492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34" y="374900"/>
            <a:ext cx="9976725" cy="763524"/>
          </a:xfrm>
        </p:spPr>
        <p:txBody>
          <a:bodyPr>
            <a:normAutofit/>
          </a:bodyPr>
          <a:lstStyle/>
          <a:p>
            <a:r>
              <a:rPr lang="en-US" b="1" dirty="0" smtClean="0"/>
              <a:t>Modules</a:t>
            </a:r>
            <a:endParaRPr lang="en-US" dirty="0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="" xmlns:p14="http://schemas.microsoft.com/office/powerpoint/2010/main" val="1284165230"/>
              </p:ext>
            </p:extLst>
          </p:nvPr>
        </p:nvGraphicFramePr>
        <p:xfrm>
          <a:off x="802227" y="1291130"/>
          <a:ext cx="4072133" cy="2795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oup 12"/>
          <p:cNvGrpSpPr/>
          <p:nvPr/>
        </p:nvGrpSpPr>
        <p:grpSpPr>
          <a:xfrm>
            <a:off x="4467147" y="222196"/>
            <a:ext cx="4883379" cy="3534579"/>
            <a:chOff x="310182" y="2107"/>
            <a:chExt cx="2743917" cy="2793418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4" name="Oval 13"/>
            <p:cNvSpPr/>
            <p:nvPr/>
          </p:nvSpPr>
          <p:spPr>
            <a:xfrm>
              <a:off x="310182" y="2107"/>
              <a:ext cx="2743917" cy="2793418"/>
            </a:xfrm>
            <a:prstGeom prst="ellipse">
              <a:avLst/>
            </a:prstGeom>
            <a:solidFill>
              <a:srgbClr val="C00000"/>
            </a:solidFill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4"/>
            <p:cNvSpPr/>
            <p:nvPr/>
          </p:nvSpPr>
          <p:spPr>
            <a:xfrm>
              <a:off x="712019" y="411193"/>
              <a:ext cx="2236482" cy="215295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r>
                <a:rPr lang="en-IN" sz="2800" b="1" dirty="0">
                  <a:solidFill>
                    <a:schemeClr val="bg1"/>
                  </a:solidFill>
                </a:rPr>
                <a:t>Understanding goal directed design</a:t>
              </a:r>
            </a:p>
          </p:txBody>
        </p:sp>
      </p:grpSp>
      <p:grpSp>
        <p:nvGrpSpPr>
          <p:cNvPr id="3" name="Group 15"/>
          <p:cNvGrpSpPr/>
          <p:nvPr/>
        </p:nvGrpSpPr>
        <p:grpSpPr>
          <a:xfrm>
            <a:off x="8132067" y="2360065"/>
            <a:ext cx="3658556" cy="2793418"/>
            <a:chOff x="310182" y="2107"/>
            <a:chExt cx="2743917" cy="2793418"/>
          </a:xfrm>
          <a:solidFill>
            <a:srgbClr val="00B05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7" name="Oval 16"/>
            <p:cNvSpPr/>
            <p:nvPr/>
          </p:nvSpPr>
          <p:spPr>
            <a:xfrm>
              <a:off x="310182" y="2107"/>
              <a:ext cx="2743917" cy="2793418"/>
            </a:xfrm>
            <a:prstGeom prst="ellipse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4"/>
            <p:cNvSpPr/>
            <p:nvPr/>
          </p:nvSpPr>
          <p:spPr>
            <a:xfrm>
              <a:off x="712019" y="411194"/>
              <a:ext cx="1940243" cy="1975244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400" b="1" kern="1200" dirty="0" smtClean="0"/>
                <a:t>GUI</a:t>
              </a:r>
              <a:endParaRPr lang="en-US" sz="5400" kern="1200" dirty="0"/>
            </a:p>
          </p:txBody>
        </p:sp>
      </p:grpSp>
      <p:grpSp>
        <p:nvGrpSpPr>
          <p:cNvPr id="5" name="Group 18"/>
          <p:cNvGrpSpPr/>
          <p:nvPr/>
        </p:nvGrpSpPr>
        <p:grpSpPr>
          <a:xfrm>
            <a:off x="5281574" y="3276296"/>
            <a:ext cx="4168225" cy="3251497"/>
            <a:chOff x="310182" y="2107"/>
            <a:chExt cx="2743917" cy="2793418"/>
          </a:xfrm>
          <a:solidFill>
            <a:srgbClr val="0070C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0" name="Oval 19"/>
            <p:cNvSpPr/>
            <p:nvPr/>
          </p:nvSpPr>
          <p:spPr>
            <a:xfrm>
              <a:off x="310182" y="2107"/>
              <a:ext cx="2743917" cy="2793418"/>
            </a:xfrm>
            <a:prstGeom prst="ellipse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/>
            <p:cNvSpPr/>
            <p:nvPr/>
          </p:nvSpPr>
          <p:spPr>
            <a:xfrm>
              <a:off x="712019" y="411194"/>
              <a:ext cx="1940243" cy="1975244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b="1" dirty="0"/>
                <a:t>Design guidelines</a:t>
              </a:r>
              <a:endParaRPr lang="en-US" sz="3600" b="1" kern="1200" dirty="0"/>
            </a:p>
          </p:txBody>
        </p:sp>
      </p:grpSp>
      <p:grpSp>
        <p:nvGrpSpPr>
          <p:cNvPr id="6" name="Group 21"/>
          <p:cNvGrpSpPr/>
          <p:nvPr/>
        </p:nvGrpSpPr>
        <p:grpSpPr>
          <a:xfrm>
            <a:off x="2637869" y="2970885"/>
            <a:ext cx="3658556" cy="2793418"/>
            <a:chOff x="310182" y="2107"/>
            <a:chExt cx="2743917" cy="2793418"/>
          </a:xfrm>
          <a:solidFill>
            <a:srgbClr val="EE006C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3" name="Oval 22"/>
            <p:cNvSpPr/>
            <p:nvPr/>
          </p:nvSpPr>
          <p:spPr>
            <a:xfrm>
              <a:off x="310182" y="2107"/>
              <a:ext cx="2743917" cy="2793418"/>
            </a:xfrm>
            <a:prstGeom prst="ellipse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Oval 4"/>
            <p:cNvSpPr/>
            <p:nvPr/>
          </p:nvSpPr>
          <p:spPr>
            <a:xfrm>
              <a:off x="712019" y="495232"/>
              <a:ext cx="1940243" cy="1891205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algn="ctr"/>
              <a:r>
                <a:rPr lang="en-US" sz="3200" b="1" dirty="0"/>
                <a:t>Interaction styles</a:t>
              </a:r>
            </a:p>
          </p:txBody>
        </p:sp>
      </p:grpSp>
      <p:grpSp>
        <p:nvGrpSpPr>
          <p:cNvPr id="7" name="Group 25"/>
          <p:cNvGrpSpPr/>
          <p:nvPr/>
        </p:nvGrpSpPr>
        <p:grpSpPr>
          <a:xfrm>
            <a:off x="1" y="4262014"/>
            <a:ext cx="4246839" cy="2595987"/>
            <a:chOff x="310182" y="71"/>
            <a:chExt cx="2743917" cy="2793418"/>
          </a:xfrm>
          <a:solidFill>
            <a:srgbClr val="CC830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7" name="Oval 26"/>
            <p:cNvSpPr/>
            <p:nvPr/>
          </p:nvSpPr>
          <p:spPr>
            <a:xfrm>
              <a:off x="310182" y="71"/>
              <a:ext cx="2743917" cy="2793418"/>
            </a:xfrm>
            <a:prstGeom prst="ellipse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Oval 4"/>
            <p:cNvSpPr/>
            <p:nvPr/>
          </p:nvSpPr>
          <p:spPr>
            <a:xfrm>
              <a:off x="712020" y="409159"/>
              <a:ext cx="1826662" cy="1816600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r>
                <a:rPr lang="en-US" sz="2400" b="1" dirty="0"/>
                <a:t>Communication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417078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>
          <a:xfrm>
            <a:off x="1016000" y="609600"/>
            <a:ext cx="10363200" cy="838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800" y="785813"/>
            <a:ext cx="9956800" cy="5462587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Characteristics of Graphical user interface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Sophisticated visual presentation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Pick and click interaction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Restricted set of interface options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Visualization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Object orientation</a:t>
            </a:r>
          </a:p>
          <a:p>
            <a:pPr marL="971550" lvl="1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Collection</a:t>
            </a:r>
          </a:p>
          <a:p>
            <a:pPr marL="971550" lvl="1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Constraints</a:t>
            </a:r>
          </a:p>
          <a:p>
            <a:pPr marL="971550" lvl="1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Composites</a:t>
            </a:r>
          </a:p>
          <a:p>
            <a:pPr marL="971550" lvl="1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Container</a:t>
            </a:r>
          </a:p>
          <a:p>
            <a:pPr lvl="1" algn="l" eaLnBrk="1" fontAlgn="auto" hangingPunct="1">
              <a:spcAft>
                <a:spcPts val="0"/>
              </a:spcAft>
              <a:defRPr/>
            </a:pPr>
            <a:endParaRPr lang="en-US" dirty="0" smtClean="0"/>
          </a:p>
          <a:p>
            <a:pPr lvl="1" algn="l"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6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r>
              <a:rPr lang="en-US" sz="2400" dirty="0" smtClean="0">
                <a:solidFill>
                  <a:schemeClr val="tx1"/>
                </a:solidFill>
              </a:rPr>
              <a:t> Use of recognition memory</a:t>
            </a:r>
          </a:p>
          <a:p>
            <a:pPr marL="971550" lvl="1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7. Concurrent performance of functions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44448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ctrTitle"/>
          </p:nvPr>
        </p:nvSpPr>
        <p:spPr>
          <a:xfrm>
            <a:off x="1016000" y="609600"/>
            <a:ext cx="10363200" cy="838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800" y="785813"/>
            <a:ext cx="9956800" cy="5462587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Characteristics of Web user interface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Device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Data/ Information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User tasks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Interaction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Response time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Visual style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System capability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Consistency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Security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Reliability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36839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ctrTitle"/>
          </p:nvPr>
        </p:nvSpPr>
        <p:spPr>
          <a:xfrm>
            <a:off x="1016000" y="609600"/>
            <a:ext cx="10363200" cy="838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800" y="714376"/>
            <a:ext cx="9956800" cy="5534025"/>
          </a:xfrm>
        </p:spPr>
        <p:txBody>
          <a:bodyPr rtlCol="0">
            <a:normAutofit fontScale="92500" lnSpcReduction="20000"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Principles of User interface design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Visual pleasing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Clarity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Compatibility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Comprehensibility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Configurability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Directness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Efficiency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Familiarity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Flexibility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Forgiveness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11.   Predictability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12.   Recovery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13.   Responsiveness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14.   Simplicity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15.   Transparency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683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IN" sz="4400" b="1" dirty="0" smtClean="0">
                <a:latin typeface="Algerian" pitchFamily="82" charset="0"/>
              </a:rPr>
              <a:t>Chapter 6- Communication</a:t>
            </a:r>
            <a:endParaRPr lang="en-US" sz="4400" b="1" dirty="0" smtClean="0">
              <a:solidFill>
                <a:schemeClr val="tx1"/>
              </a:solidFill>
              <a:latin typeface="Algerian" pitchFamily="82" charset="0"/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tx1"/>
                </a:solidFill>
              </a:rPr>
              <a:t>Words, Sentences, Messages and text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tx1"/>
                </a:solidFill>
              </a:rPr>
              <a:t>Words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Jargon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Abbreviations or acronyms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Short  familiar words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Complete words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Positive terms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Consistent words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165267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tx1"/>
                </a:solidFill>
              </a:rPr>
              <a:t>Sentences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Brief and simple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Directly and immediately usable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Affirmative statement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Active voice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Temporal sequence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Main topic </a:t>
            </a:r>
            <a:r>
              <a:rPr lang="en-US" sz="2400" smtClean="0">
                <a:solidFill>
                  <a:schemeClr val="tx1"/>
                </a:solidFill>
              </a:rPr>
              <a:t>at beginning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Non authoritarian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Non threatening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Punishment and humor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3789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101967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tx1"/>
                </a:solidFill>
              </a:rPr>
              <a:t>Messages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A. System messages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Status messages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Informational messages 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Warning messages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Critical messages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Question messages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B. Instructional messages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3891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  <p:pic>
        <p:nvPicPr>
          <p:cNvPr id="1026" name="Picture 2" descr="H:\message\udwo08p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43316" y="1084037"/>
            <a:ext cx="3396132" cy="163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:\message\W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87177" y="1084037"/>
            <a:ext cx="3580328" cy="163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:\message\C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43316" y="2988926"/>
            <a:ext cx="3396132" cy="167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:\message\QM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87177" y="2988926"/>
            <a:ext cx="3580328" cy="167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:\message\InM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41382" y="4944323"/>
            <a:ext cx="3708982" cy="179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8387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600" dirty="0" smtClean="0">
                <a:solidFill>
                  <a:schemeClr val="tx1"/>
                </a:solidFill>
              </a:rPr>
              <a:t>Icons and Multimedia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600" dirty="0" smtClean="0">
                <a:solidFill>
                  <a:schemeClr val="tx1"/>
                </a:solidFill>
              </a:rPr>
              <a:t>Icons</a:t>
            </a:r>
          </a:p>
          <a:p>
            <a:pPr marL="742950" indent="-7429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A. Kinds of icons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1. </a:t>
            </a:r>
            <a:r>
              <a:rPr lang="en-US" sz="2400" dirty="0" smtClean="0">
                <a:solidFill>
                  <a:schemeClr val="tx1"/>
                </a:solidFill>
              </a:rPr>
              <a:t>Resemblance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2. Symbolic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3. Exemplar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4. Arbitrary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5. Analogy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4096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  <p:pic>
        <p:nvPicPr>
          <p:cNvPr id="40966" name="Picture 2" descr="C:\Users\swapnil\Desktop\b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53501" y="2286001"/>
            <a:ext cx="2586567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8271" y="4709569"/>
            <a:ext cx="3175000" cy="163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9" name="Picture 7" descr="C:\Users\swapnil\Desktop\Computer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38751" y="1785938"/>
            <a:ext cx="3175000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AutoShape 2" descr="Image result for doctor icons"/>
          <p:cNvSpPr>
            <a:spLocks noChangeAspect="1" noChangeArrowheads="1"/>
          </p:cNvSpPr>
          <p:nvPr/>
        </p:nvSpPr>
        <p:spPr bwMode="auto">
          <a:xfrm>
            <a:off x="155575" y="-1889125"/>
            <a:ext cx="3943350" cy="39433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796" name="AutoShape 4" descr="Image result for doctor icons"/>
          <p:cNvSpPr>
            <a:spLocks noChangeAspect="1" noChangeArrowheads="1"/>
          </p:cNvSpPr>
          <p:nvPr/>
        </p:nvSpPr>
        <p:spPr bwMode="auto">
          <a:xfrm>
            <a:off x="155575" y="-1889125"/>
            <a:ext cx="3943350" cy="39433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3797" name="Picture 5" descr="C:\Users\SWAPNIL\Desktop\doctor-logo-hi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3121" y="4539026"/>
            <a:ext cx="2756216" cy="1890757"/>
          </a:xfrm>
          <a:prstGeom prst="rect">
            <a:avLst/>
          </a:prstGeom>
          <a:noFill/>
        </p:spPr>
      </p:pic>
      <p:pic>
        <p:nvPicPr>
          <p:cNvPr id="13" name="Picture 7" descr="Image result for a wheelbarrow full of brick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60229" y="4508320"/>
            <a:ext cx="3148149" cy="1931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30930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600" dirty="0" smtClean="0">
                <a:solidFill>
                  <a:schemeClr val="tx1"/>
                </a:solidFill>
              </a:rPr>
              <a:t>Icons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tx1"/>
                </a:solidFill>
              </a:rPr>
              <a:t>B. Technical qualities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1. Syntactics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2. Semantics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3. Pragmatics</a:t>
            </a:r>
            <a:endParaRPr lang="en-US" sz="28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3600" dirty="0" smtClean="0">
              <a:solidFill>
                <a:schemeClr val="tx1"/>
              </a:solidFill>
            </a:endParaRP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41988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139310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600" dirty="0" smtClean="0">
                <a:solidFill>
                  <a:schemeClr val="tx1"/>
                </a:solidFill>
              </a:rPr>
              <a:t>Icons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tx1"/>
                </a:solidFill>
              </a:rPr>
              <a:t>C. Characteristics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1. Clarity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2. Familiarity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3. Simplicity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4. Consistency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5. Directness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6. Efficiency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7. Discriminability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dirty="0"/>
              <a:t>8</a:t>
            </a:r>
            <a:r>
              <a:rPr lang="en-US" sz="2400" dirty="0" smtClean="0">
                <a:solidFill>
                  <a:schemeClr val="tx1"/>
                </a:solidFill>
              </a:rPr>
              <a:t>. Expectancies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8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3600" dirty="0" smtClean="0">
              <a:solidFill>
                <a:schemeClr val="tx1"/>
              </a:solidFill>
            </a:endParaRP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4301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45687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 rtlCol="0">
            <a:normAutofit lnSpcReduction="10000"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600" dirty="0" smtClean="0">
                <a:solidFill>
                  <a:schemeClr val="tx1"/>
                </a:solidFill>
              </a:rPr>
              <a:t>Icons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>
                <a:solidFill>
                  <a:schemeClr val="tx1"/>
                </a:solidFill>
              </a:rPr>
              <a:t>D</a:t>
            </a:r>
            <a:r>
              <a:rPr lang="en-US" sz="2800" dirty="0" smtClean="0">
                <a:solidFill>
                  <a:schemeClr val="tx1"/>
                </a:solidFill>
              </a:rPr>
              <a:t>. Choosing icons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1. A successful icons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2. Size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3. Color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4. Icon selection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5. Hot zone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E. Choosing images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1. Existing icons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2. Nouns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3. Traditional images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4. Cultural or social norms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3600" dirty="0" smtClean="0">
              <a:solidFill>
                <a:schemeClr val="tx1"/>
              </a:solidFill>
            </a:endParaRP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4403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406110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Text Books/Reference Book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588" y="1901950"/>
            <a:ext cx="6166373" cy="3054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5013" y="1894114"/>
            <a:ext cx="6108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Textbooks:</a:t>
            </a:r>
          </a:p>
          <a:p>
            <a:pPr marL="342900" indent="-342900">
              <a:buAutoNum type="arabicPeriod"/>
            </a:pPr>
            <a:r>
              <a:rPr lang="en-U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Galitz’s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“Human Machine Interaction”,    Dr. </a:t>
            </a:r>
            <a:r>
              <a:rPr lang="en-U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Dhananjay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R. </a:t>
            </a:r>
            <a:r>
              <a:rPr lang="en-U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Kalbande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Wiley Publication</a:t>
            </a: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indent="-457200">
              <a:buAutoNum type="arabicPeriod" startAt="2"/>
            </a:pPr>
            <a:r>
              <a:rPr lang="en-IN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Wilbert 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O. </a:t>
            </a:r>
            <a:r>
              <a:rPr lang="en-IN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Galitz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“The Essential Guide </a:t>
            </a:r>
            <a:r>
              <a:rPr lang="en-IN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to User   </a:t>
            </a:r>
          </a:p>
          <a:p>
            <a:pPr marL="457200" indent="-457200"/>
            <a:r>
              <a:rPr lang="en-IN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    Interface Design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”, Wiley publication.</a:t>
            </a:r>
          </a:p>
          <a:p>
            <a:endParaRPr lang="en-US" sz="28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Reference 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Books:</a:t>
            </a:r>
          </a:p>
          <a:p>
            <a:pPr marL="342900" indent="-342900">
              <a:buAutoNum type="arabicPeriod"/>
            </a:pPr>
            <a:r>
              <a:rPr lang="en-IN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Donald 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A. Norman, “The design of everyday things”, </a:t>
            </a:r>
            <a:r>
              <a:rPr lang="en-IN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Basic books.</a:t>
            </a: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6579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600" dirty="0" smtClean="0">
                <a:solidFill>
                  <a:schemeClr val="tx1"/>
                </a:solidFill>
              </a:rPr>
              <a:t>Icons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F. The design process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1. Define purpose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2. Collect, evaluate and sketch ideas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3. Draw in black and white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4. Test for expectations, recognition and learning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5. Test for legibility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6. Register new icon in the system registry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3600" dirty="0" smtClean="0">
              <a:solidFill>
                <a:schemeClr val="tx1"/>
              </a:solidFill>
            </a:endParaRP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450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190360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47107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>
            <a:normAutofit fontScale="92500" lnSpcReduction="20000"/>
          </a:bodyPr>
          <a:lstStyle/>
          <a:p>
            <a:pPr algn="l" eaLnBrk="1" hangingPunct="1"/>
            <a:r>
              <a:rPr lang="en-US" sz="3600" dirty="0" smtClean="0">
                <a:solidFill>
                  <a:schemeClr val="tx1"/>
                </a:solidFill>
              </a:rPr>
              <a:t>Multimedia</a:t>
            </a:r>
          </a:p>
          <a:p>
            <a:pPr marL="514350" indent="-514350" algn="l" eaLnBrk="1" hangingPunct="1">
              <a:buAutoNum type="alphaUcPeriod"/>
            </a:pPr>
            <a:r>
              <a:rPr lang="en-US" sz="2800" dirty="0" smtClean="0">
                <a:solidFill>
                  <a:schemeClr val="tx1"/>
                </a:solidFill>
              </a:rPr>
              <a:t>Graphics</a:t>
            </a:r>
          </a:p>
          <a:p>
            <a:pPr marL="514350" indent="-514350" algn="l" eaLnBrk="1" hangingPunct="1"/>
            <a:r>
              <a:rPr lang="en-US" sz="2800" dirty="0" smtClean="0"/>
              <a:t>	Types:</a:t>
            </a:r>
          </a:p>
          <a:p>
            <a:pPr marL="514350" indent="-514350" algn="l" eaLnBrk="1" hangingPunct="1"/>
            <a:r>
              <a:rPr lang="en-US" sz="2800" dirty="0" smtClean="0">
                <a:solidFill>
                  <a:schemeClr val="tx1"/>
                </a:solidFill>
              </a:rPr>
              <a:t>	1. Navigational</a:t>
            </a:r>
          </a:p>
          <a:p>
            <a:pPr marL="514350" indent="-514350" algn="l" eaLnBrk="1" hangingPunct="1"/>
            <a:r>
              <a:rPr lang="en-US" sz="2800" dirty="0" smtClean="0"/>
              <a:t>	2. Representational</a:t>
            </a:r>
          </a:p>
          <a:p>
            <a:pPr marL="514350" indent="-514350" algn="l" eaLnBrk="1" hangingPunct="1"/>
            <a:r>
              <a:rPr lang="en-US" sz="2800" dirty="0" smtClean="0"/>
              <a:t>	3. Organizational</a:t>
            </a:r>
          </a:p>
          <a:p>
            <a:pPr marL="514350" indent="-514350" algn="l" eaLnBrk="1" hangingPunct="1"/>
            <a:r>
              <a:rPr lang="en-US" sz="2800" dirty="0" smtClean="0"/>
              <a:t>	4. Explanative</a:t>
            </a:r>
          </a:p>
          <a:p>
            <a:pPr marL="514350" indent="-514350" algn="l" eaLnBrk="1" hangingPunct="1"/>
            <a:r>
              <a:rPr lang="en-US" sz="2800" dirty="0" smtClean="0"/>
              <a:t>	5. Decorative</a:t>
            </a:r>
          </a:p>
          <a:p>
            <a:pPr marL="514350" indent="-514350" algn="l" eaLnBrk="1" hangingPunct="1"/>
            <a:endParaRPr lang="en-US" sz="2800" dirty="0" smtClean="0">
              <a:solidFill>
                <a:schemeClr val="tx1"/>
              </a:solidFill>
            </a:endParaRPr>
          </a:p>
          <a:p>
            <a:pPr marL="514350" indent="-514350" algn="l" eaLnBrk="1" hangingPunct="1"/>
            <a:r>
              <a:rPr lang="en-US" sz="2800" dirty="0" smtClean="0"/>
              <a:t>	Characteristics:</a:t>
            </a:r>
            <a:endParaRPr lang="en-US" sz="2800" dirty="0" smtClean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2800" dirty="0" smtClean="0"/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1. Supplement textual content</a:t>
            </a:r>
          </a:p>
          <a:p>
            <a:pPr algn="l" eaLnBrk="1" hangingPunct="1"/>
            <a:r>
              <a:rPr lang="en-US" sz="2400" dirty="0" smtClean="0">
                <a:solidFill>
                  <a:schemeClr val="tx1"/>
                </a:solidFill>
              </a:rPr>
              <a:t>	2. Convey information not possible using text</a:t>
            </a:r>
          </a:p>
          <a:p>
            <a:pPr algn="l" eaLnBrk="1" hangingPunct="1"/>
            <a:r>
              <a:rPr lang="en-US" sz="2400" dirty="0" smtClean="0">
                <a:solidFill>
                  <a:schemeClr val="tx1"/>
                </a:solidFill>
              </a:rPr>
              <a:t>	3. Limit long loading graphics</a:t>
            </a:r>
          </a:p>
          <a:p>
            <a:pPr algn="l" eaLnBrk="1" hangingPunct="1"/>
            <a:r>
              <a:rPr lang="en-US" sz="2400" dirty="0" smtClean="0">
                <a:solidFill>
                  <a:schemeClr val="tx1"/>
                </a:solidFill>
              </a:rPr>
              <a:t>	4. Enhance navigation</a:t>
            </a:r>
          </a:p>
          <a:p>
            <a:pPr algn="l" eaLnBrk="1" hangingPunct="1"/>
            <a:endParaRPr lang="en-US" sz="2400" dirty="0" smtClean="0">
              <a:solidFill>
                <a:schemeClr val="tx1"/>
              </a:solidFill>
            </a:endParaRPr>
          </a:p>
          <a:p>
            <a:pPr algn="l" eaLnBrk="1" hangingPunct="1"/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47108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129867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 rtlCol="0">
            <a:normAutofit lnSpcReduction="10000"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600" dirty="0" smtClean="0">
                <a:solidFill>
                  <a:schemeClr val="tx1"/>
                </a:solidFill>
              </a:rPr>
              <a:t>Multimedia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>
                <a:solidFill>
                  <a:schemeClr val="tx1"/>
                </a:solidFill>
              </a:rPr>
              <a:t>B</a:t>
            </a:r>
            <a:r>
              <a:rPr lang="en-US" sz="2800" dirty="0" smtClean="0">
                <a:solidFill>
                  <a:schemeClr val="tx1"/>
                </a:solidFill>
              </a:rPr>
              <a:t>. Images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1. Standard images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2. Consistency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3. Legibility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4. Descriptive text or labels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5. Navigational and decorative images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6. Minimize number of images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7. </a:t>
            </a:r>
            <a:r>
              <a:rPr lang="en-US" sz="2400" smtClean="0">
                <a:solidFill>
                  <a:schemeClr val="tx1"/>
                </a:solidFill>
              </a:rPr>
              <a:t>Minimize </a:t>
            </a:r>
            <a:r>
              <a:rPr lang="en-US" sz="2400" dirty="0" smtClean="0">
                <a:solidFill>
                  <a:schemeClr val="tx1"/>
                </a:solidFill>
              </a:rPr>
              <a:t>size of an image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8. Thumbnail size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9. Minimize animation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10. Minimize the number of colors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11. Appropriate format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4813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67790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49155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/>
          <a:lstStyle/>
          <a:p>
            <a:pPr algn="l" eaLnBrk="1" hangingPunct="1"/>
            <a:r>
              <a:rPr lang="en-US" sz="3600" dirty="0" smtClean="0">
                <a:solidFill>
                  <a:schemeClr val="tx1"/>
                </a:solidFill>
              </a:rPr>
              <a:t>Multimedia</a:t>
            </a:r>
          </a:p>
          <a:p>
            <a:pPr algn="l" eaLnBrk="1" hangingPunct="1"/>
            <a:r>
              <a:rPr lang="en-US" sz="2800" dirty="0" smtClean="0">
                <a:solidFill>
                  <a:schemeClr val="tx1"/>
                </a:solidFill>
              </a:rPr>
              <a:t>C. Photographs/Pictures</a:t>
            </a:r>
          </a:p>
          <a:p>
            <a:pPr algn="l" eaLnBrk="1" hangingPunct="1"/>
            <a:r>
              <a:rPr lang="en-US" sz="2800" dirty="0" smtClean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1. Use</a:t>
            </a:r>
          </a:p>
          <a:p>
            <a:pPr algn="l" eaLnBrk="1" hangingPunct="1"/>
            <a:r>
              <a:rPr lang="en-US" sz="2400" dirty="0" smtClean="0">
                <a:solidFill>
                  <a:schemeClr val="tx1"/>
                </a:solidFill>
              </a:rPr>
              <a:t>	2. Guidelines</a:t>
            </a:r>
          </a:p>
          <a:p>
            <a:pPr algn="l" eaLnBrk="1" hangingPunct="1"/>
            <a:endParaRPr lang="en-US" sz="2400" dirty="0" smtClean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2800" dirty="0" smtClean="0">
                <a:solidFill>
                  <a:srgbClr val="000000"/>
                </a:solidFill>
              </a:rPr>
              <a:t>D. Videos and audios</a:t>
            </a:r>
          </a:p>
          <a:p>
            <a:pPr algn="l" eaLnBrk="1" hangingPunct="1"/>
            <a:r>
              <a:rPr lang="en-US" sz="2800" dirty="0" smtClean="0">
                <a:solidFill>
                  <a:srgbClr val="000000"/>
                </a:solidFill>
              </a:rPr>
              <a:t>	</a:t>
            </a:r>
            <a:r>
              <a:rPr lang="en-US" sz="2400" dirty="0" smtClean="0">
                <a:solidFill>
                  <a:srgbClr val="000000"/>
                </a:solidFill>
              </a:rPr>
              <a:t>1. Use</a:t>
            </a:r>
          </a:p>
          <a:p>
            <a:pPr algn="l" eaLnBrk="1" hangingPunct="1"/>
            <a:r>
              <a:rPr lang="en-US" sz="2400" dirty="0" smtClean="0">
                <a:solidFill>
                  <a:srgbClr val="000000"/>
                </a:solidFill>
              </a:rPr>
              <a:t>	2. Disadvantages</a:t>
            </a:r>
          </a:p>
          <a:p>
            <a:pPr algn="l" eaLnBrk="1" hangingPunct="1"/>
            <a:r>
              <a:rPr lang="en-US" sz="2400" dirty="0" smtClean="0">
                <a:solidFill>
                  <a:srgbClr val="000000"/>
                </a:solidFill>
              </a:rPr>
              <a:t>	3. Guidelines</a:t>
            </a:r>
          </a:p>
          <a:p>
            <a:pPr algn="l" eaLnBrk="1" hangingPunct="1"/>
            <a:endParaRPr lang="en-US" sz="2400" dirty="0" smtClean="0">
              <a:solidFill>
                <a:schemeClr val="tx1"/>
              </a:solidFill>
            </a:endParaRPr>
          </a:p>
          <a:p>
            <a:pPr algn="l" eaLnBrk="1" hangingPunct="1"/>
            <a:endParaRPr lang="en-US" sz="2400" dirty="0" smtClean="0">
              <a:solidFill>
                <a:schemeClr val="tx1"/>
              </a:solidFill>
            </a:endParaRPr>
          </a:p>
          <a:p>
            <a:pPr algn="l" eaLnBrk="1" hangingPunct="1"/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4915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357436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50179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/>
          <a:lstStyle/>
          <a:p>
            <a:pPr algn="l" eaLnBrk="1" hangingPunct="1"/>
            <a:r>
              <a:rPr lang="en-US" sz="3600" dirty="0" smtClean="0">
                <a:solidFill>
                  <a:schemeClr val="tx1"/>
                </a:solidFill>
              </a:rPr>
              <a:t>Multimedia</a:t>
            </a:r>
          </a:p>
          <a:p>
            <a:pPr algn="l" eaLnBrk="1" hangingPunct="1"/>
            <a:r>
              <a:rPr lang="en-US" sz="2800" dirty="0" smtClean="0">
                <a:solidFill>
                  <a:schemeClr val="tx1"/>
                </a:solidFill>
              </a:rPr>
              <a:t>E. Diagrams and drawings</a:t>
            </a:r>
          </a:p>
          <a:p>
            <a:pPr algn="l" eaLnBrk="1" hangingPunct="1"/>
            <a:r>
              <a:rPr lang="en-US" sz="2800" dirty="0" smtClean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1. Use</a:t>
            </a:r>
          </a:p>
          <a:p>
            <a:pPr algn="l" eaLnBrk="1" hangingPunct="1"/>
            <a:r>
              <a:rPr lang="en-US" sz="2400" dirty="0" smtClean="0">
                <a:solidFill>
                  <a:schemeClr val="tx1"/>
                </a:solidFill>
              </a:rPr>
              <a:t>	2. Guidelines</a:t>
            </a:r>
          </a:p>
          <a:p>
            <a:pPr algn="l" eaLnBrk="1" hangingPunct="1"/>
            <a:endParaRPr lang="en-US" sz="2400" dirty="0" smtClean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2800" dirty="0" smtClean="0">
                <a:solidFill>
                  <a:srgbClr val="000000"/>
                </a:solidFill>
              </a:rPr>
              <a:t>F. Animation</a:t>
            </a:r>
          </a:p>
          <a:p>
            <a:pPr algn="l" eaLnBrk="1" hangingPunct="1"/>
            <a:r>
              <a:rPr lang="en-US" sz="2800" dirty="0" smtClean="0">
                <a:solidFill>
                  <a:srgbClr val="000000"/>
                </a:solidFill>
              </a:rPr>
              <a:t>	</a:t>
            </a:r>
            <a:r>
              <a:rPr lang="en-US" sz="2400" dirty="0" smtClean="0">
                <a:solidFill>
                  <a:srgbClr val="000000"/>
                </a:solidFill>
              </a:rPr>
              <a:t>1. Use</a:t>
            </a:r>
          </a:p>
          <a:p>
            <a:pPr algn="l" eaLnBrk="1" hangingPunct="1"/>
            <a:r>
              <a:rPr lang="en-US" sz="2400" dirty="0" smtClean="0">
                <a:solidFill>
                  <a:srgbClr val="000000"/>
                </a:solidFill>
              </a:rPr>
              <a:t>	2. Disadvantages</a:t>
            </a:r>
          </a:p>
          <a:p>
            <a:pPr algn="l" eaLnBrk="1" hangingPunct="1"/>
            <a:r>
              <a:rPr lang="en-US" sz="2400" dirty="0" smtClean="0">
                <a:solidFill>
                  <a:srgbClr val="000000"/>
                </a:solidFill>
              </a:rPr>
              <a:t>	3. Guidelines</a:t>
            </a:r>
          </a:p>
          <a:p>
            <a:pPr algn="l" eaLnBrk="1" hangingPunct="1"/>
            <a:endParaRPr lang="en-US" sz="2400" dirty="0" smtClean="0">
              <a:solidFill>
                <a:schemeClr val="tx1"/>
              </a:solidFill>
            </a:endParaRPr>
          </a:p>
          <a:p>
            <a:pPr algn="l" eaLnBrk="1" hangingPunct="1"/>
            <a:endParaRPr lang="en-US" sz="2400" dirty="0" smtClean="0">
              <a:solidFill>
                <a:schemeClr val="tx1"/>
              </a:solidFill>
            </a:endParaRPr>
          </a:p>
          <a:p>
            <a:pPr algn="l" eaLnBrk="1" hangingPunct="1"/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5018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210286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51203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/>
          <a:lstStyle/>
          <a:p>
            <a:pPr algn="l" eaLnBrk="1" hangingPunct="1"/>
            <a:r>
              <a:rPr lang="en-US" sz="3600" smtClean="0">
                <a:solidFill>
                  <a:schemeClr val="tx1"/>
                </a:solidFill>
              </a:rPr>
              <a:t>Colors</a:t>
            </a:r>
          </a:p>
          <a:p>
            <a:pPr algn="l" eaLnBrk="1" hangingPunct="1"/>
            <a:r>
              <a:rPr lang="en-US" sz="2800" smtClean="0">
                <a:solidFill>
                  <a:schemeClr val="tx1"/>
                </a:solidFill>
              </a:rPr>
              <a:t>A. Possible problems with colors</a:t>
            </a:r>
          </a:p>
          <a:p>
            <a:pPr algn="l" eaLnBrk="1" hangingPunct="1"/>
            <a:r>
              <a:rPr lang="en-US" sz="2800" smtClean="0">
                <a:solidFill>
                  <a:schemeClr val="tx1"/>
                </a:solidFill>
              </a:rPr>
              <a:t>	</a:t>
            </a:r>
            <a:r>
              <a:rPr lang="en-US" sz="2400" smtClean="0">
                <a:solidFill>
                  <a:schemeClr val="tx1"/>
                </a:solidFill>
              </a:rPr>
              <a:t>1. High attention getting capacity</a:t>
            </a:r>
          </a:p>
          <a:p>
            <a:pPr algn="l" eaLnBrk="1" hangingPunct="1"/>
            <a:r>
              <a:rPr lang="en-US" sz="2400" smtClean="0">
                <a:solidFill>
                  <a:schemeClr val="tx1"/>
                </a:solidFill>
              </a:rPr>
              <a:t>	2. Interference with use of other screens</a:t>
            </a:r>
          </a:p>
          <a:p>
            <a:pPr algn="l" eaLnBrk="1" hangingPunct="1"/>
            <a:r>
              <a:rPr lang="en-US" sz="2400" smtClean="0">
                <a:solidFill>
                  <a:schemeClr val="tx1"/>
                </a:solidFill>
              </a:rPr>
              <a:t>	3. Varying sensitivity of the eyes to different colors</a:t>
            </a:r>
          </a:p>
          <a:p>
            <a:pPr algn="l" eaLnBrk="1" hangingPunct="1"/>
            <a:r>
              <a:rPr lang="en-US" sz="2400" smtClean="0">
                <a:solidFill>
                  <a:schemeClr val="tx1"/>
                </a:solidFill>
              </a:rPr>
              <a:t>	4. Color viewing deficiencies</a:t>
            </a:r>
          </a:p>
          <a:p>
            <a:pPr algn="l" eaLnBrk="1" hangingPunct="1"/>
            <a:r>
              <a:rPr lang="en-US" sz="2400" smtClean="0">
                <a:solidFill>
                  <a:schemeClr val="tx1"/>
                </a:solidFill>
              </a:rPr>
              <a:t>	5. Cross disciplinary and cross cultural differences</a:t>
            </a:r>
          </a:p>
        </p:txBody>
      </p:sp>
      <p:sp>
        <p:nvSpPr>
          <p:cNvPr id="5120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428067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 rtlCol="0">
            <a:normAutofit fontScale="92500" lnSpcReduction="10000"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600" dirty="0" smtClean="0">
                <a:solidFill>
                  <a:schemeClr val="tx1"/>
                </a:solidFill>
              </a:rPr>
              <a:t>Colors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>
                <a:solidFill>
                  <a:schemeClr val="tx1"/>
                </a:solidFill>
              </a:rPr>
              <a:t>B</a:t>
            </a:r>
            <a:r>
              <a:rPr lang="en-US" sz="2800" dirty="0" smtClean="0">
                <a:solidFill>
                  <a:schemeClr val="tx1"/>
                </a:solidFill>
              </a:rPr>
              <a:t>. Choosing colors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1. Choosing colors for categories of information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2</a:t>
            </a:r>
            <a:r>
              <a:rPr lang="en-US" sz="2400" dirty="0" smtClean="0">
                <a:solidFill>
                  <a:schemeClr val="tx1"/>
                </a:solidFill>
              </a:rPr>
              <a:t>. Discrimination and harmony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3</a:t>
            </a:r>
            <a:r>
              <a:rPr lang="en-US" sz="2400" dirty="0" smtClean="0">
                <a:solidFill>
                  <a:schemeClr val="tx1"/>
                </a:solidFill>
              </a:rPr>
              <a:t>. Emphasis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4</a:t>
            </a:r>
            <a:r>
              <a:rPr lang="en-US" sz="2400" dirty="0" smtClean="0">
                <a:solidFill>
                  <a:schemeClr val="tx1"/>
                </a:solidFill>
              </a:rPr>
              <a:t>. Common meanings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5. Location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6. Ordering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7. Foreground and background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8. Color palette, defaults and customization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9. Gray scale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10. Monochromatic screens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11. Consistency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>
                <a:solidFill>
                  <a:schemeClr val="tx1"/>
                </a:solidFill>
              </a:rPr>
              <a:t>	</a:t>
            </a:r>
            <a:r>
              <a:rPr lang="en-US" sz="2400" smtClean="0">
                <a:solidFill>
                  <a:schemeClr val="tx1"/>
                </a:solidFill>
              </a:rPr>
              <a:t>12. </a:t>
            </a:r>
            <a:r>
              <a:rPr lang="en-US" sz="2400" dirty="0" smtClean="0">
                <a:solidFill>
                  <a:schemeClr val="tx1"/>
                </a:solidFill>
              </a:rPr>
              <a:t>Cultural, disciplinary considerations</a:t>
            </a:r>
          </a:p>
        </p:txBody>
      </p:sp>
      <p:sp>
        <p:nvSpPr>
          <p:cNvPr id="52228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272085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IN" sz="4400" b="1" dirty="0" smtClean="0">
                <a:latin typeface="Algerian" pitchFamily="82" charset="0"/>
              </a:rPr>
              <a:t>Chapter 5- Interaction  Styles</a:t>
            </a:r>
          </a:p>
          <a:p>
            <a:pPr>
              <a:defRPr/>
            </a:pPr>
            <a:endParaRPr lang="en-US" sz="3600" b="1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tx1"/>
                </a:solidFill>
              </a:rPr>
              <a:t>Characteristics of device based controls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To point an object on the screen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To select the object 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To drag an object across the screen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To draw something on the screen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To track  or follow a moving object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To orient or position an object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To enter or manipulate data or information</a:t>
            </a:r>
          </a:p>
        </p:txBody>
      </p:sp>
      <p:sp>
        <p:nvSpPr>
          <p:cNvPr id="5325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143664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 rtlCol="0">
            <a:normAutofit fontScale="92500" lnSpcReduction="10000"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700" b="1" dirty="0" smtClean="0">
                <a:solidFill>
                  <a:schemeClr val="tx1"/>
                </a:solidFill>
              </a:rPr>
              <a:t>D</a:t>
            </a:r>
            <a:r>
              <a:rPr lang="en-US" sz="3800" b="1" dirty="0" smtClean="0">
                <a:solidFill>
                  <a:schemeClr val="tx1"/>
                </a:solidFill>
              </a:rPr>
              <a:t>evice based controls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38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000" b="1" dirty="0" smtClean="0">
                <a:solidFill>
                  <a:schemeClr val="tx1"/>
                </a:solidFill>
              </a:rPr>
              <a:t>Trackball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endParaRPr lang="en-US" sz="31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400" dirty="0" smtClean="0"/>
              <a:t>Description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endParaRPr lang="en-US" sz="3600" dirty="0" smtClean="0"/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400" dirty="0" smtClean="0">
                <a:solidFill>
                  <a:schemeClr val="tx1"/>
                </a:solidFill>
              </a:rPr>
              <a:t>Advantages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3600" dirty="0" smtClean="0"/>
              <a:t>Direct  relationship between hand and pointer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3600" dirty="0" smtClean="0">
                <a:solidFill>
                  <a:schemeClr val="tx1"/>
                </a:solidFill>
              </a:rPr>
              <a:t>Does not obscure vision on screen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3600" dirty="0" smtClean="0"/>
              <a:t>Does not require additional desk space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endParaRPr lang="en-US" sz="2900" dirty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/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IN" sz="2400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5427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426603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Disadvantages</a:t>
            </a:r>
          </a:p>
          <a:p>
            <a:pPr marL="457200" indent="-457200">
              <a:buAutoNum type="arabicPeriod"/>
              <a:defRPr/>
            </a:pPr>
            <a:r>
              <a:rPr lang="en-US" dirty="0"/>
              <a:t>Movement is in different  plane from screen</a:t>
            </a:r>
          </a:p>
          <a:p>
            <a:pPr marL="457200" indent="-457200">
              <a:buAutoNum type="arabicPeriod"/>
              <a:defRPr/>
            </a:pPr>
            <a:r>
              <a:rPr lang="en-US" dirty="0"/>
              <a:t>Requires large degree of eye-hand coordination</a:t>
            </a:r>
          </a:p>
          <a:p>
            <a:pPr marL="457200" indent="-457200">
              <a:buAutoNum type="arabicPeriod"/>
              <a:defRPr/>
            </a:pPr>
            <a:r>
              <a:rPr lang="en-US" dirty="0"/>
              <a:t>Requires hand to be removed from keyboard keys</a:t>
            </a:r>
          </a:p>
          <a:p>
            <a:pPr marL="457200" indent="-457200">
              <a:buAutoNum type="arabicPeriod"/>
              <a:defRPr/>
            </a:pPr>
            <a:r>
              <a:rPr lang="en-US" dirty="0"/>
              <a:t>Requires additional  desk space if not mounted on keyboard</a:t>
            </a:r>
          </a:p>
          <a:p>
            <a:pPr marL="457200" indent="-457200">
              <a:buAutoNum type="arabicPeriod"/>
              <a:defRPr/>
            </a:pPr>
            <a:r>
              <a:rPr lang="en-US" dirty="0"/>
              <a:t>May be difficult to control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4587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 </a:t>
            </a:r>
            <a:r>
              <a:rPr lang="en-IN" b="1" dirty="0" smtClean="0">
                <a:latin typeface="Algerian" pitchFamily="82" charset="0"/>
              </a:rPr>
              <a:t>Chapter 1- Introduction</a:t>
            </a:r>
            <a:endParaRPr lang="en-IN" b="1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2790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4800" dirty="0" smtClean="0">
                <a:latin typeface="Algerian" pitchFamily="82" charset="0"/>
              </a:rPr>
              <a:t>It is the way in which the machine is presented to the human</a:t>
            </a:r>
            <a:endParaRPr lang="en-IN" sz="4800" dirty="0">
              <a:latin typeface="Algerian" pitchFamily="8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5390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 rtlCol="0">
            <a:normAutofit fontScale="62500" lnSpcReduction="2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500" b="1" dirty="0" smtClean="0"/>
              <a:t>Joystick</a:t>
            </a:r>
            <a:endParaRPr lang="en-US" sz="4500" b="1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endParaRPr lang="en-US" sz="31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800" dirty="0" smtClean="0"/>
              <a:t>Description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endParaRPr lang="en-US" sz="3100" dirty="0" smtClean="0"/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800" dirty="0" smtClean="0">
                <a:solidFill>
                  <a:schemeClr val="tx1"/>
                </a:solidFill>
              </a:rPr>
              <a:t>Advantages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3200" dirty="0" smtClean="0"/>
              <a:t>Direct  relationship between hand and pointer movement in terms of direction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3200" dirty="0" smtClean="0">
                <a:solidFill>
                  <a:schemeClr val="tx1"/>
                </a:solidFill>
              </a:rPr>
              <a:t>Does not obscure vision on screen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3200" dirty="0" smtClean="0"/>
              <a:t>Does not require additional desk space if mounted on keyboard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800" dirty="0" smtClean="0"/>
              <a:t>Disadvantages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2900" dirty="0" smtClean="0">
                <a:solidFill>
                  <a:schemeClr val="tx1"/>
                </a:solidFill>
              </a:rPr>
              <a:t>Movement is different from screen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2900" dirty="0" smtClean="0"/>
              <a:t>Requires large degree of eye-hand coordination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2900" dirty="0" smtClean="0">
                <a:solidFill>
                  <a:schemeClr val="tx1"/>
                </a:solidFill>
              </a:rPr>
              <a:t>Requires hand to be removed from keyboard keys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2900" dirty="0" smtClean="0"/>
              <a:t>Requires different hand movements to use</a:t>
            </a:r>
            <a:endParaRPr lang="en-US" sz="2900" dirty="0" smtClean="0">
              <a:solidFill>
                <a:schemeClr val="tx1"/>
              </a:solidFill>
            </a:endParaRP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2900" dirty="0" smtClean="0"/>
              <a:t>Requires additional  desk space if not mounted on keyboard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2900" dirty="0" smtClean="0">
                <a:solidFill>
                  <a:schemeClr val="tx1"/>
                </a:solidFill>
              </a:rPr>
              <a:t>May be difficult to control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2900" dirty="0" smtClean="0"/>
              <a:t>May be slow and inaccurate</a:t>
            </a:r>
            <a:endParaRPr lang="en-US" sz="29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/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IN" sz="2400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5427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287240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 rtlCol="0">
            <a:normAutofit fontScale="92500" lnSpcReduction="2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500" b="1" dirty="0" smtClean="0"/>
              <a:t>Graphic Tablet</a:t>
            </a:r>
            <a:endParaRPr lang="en-US" sz="4500" b="1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endParaRPr lang="en-US" sz="31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800" dirty="0" smtClean="0"/>
              <a:t>Description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endParaRPr lang="en-US" sz="3100" dirty="0" smtClean="0"/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800" dirty="0" smtClean="0">
                <a:solidFill>
                  <a:schemeClr val="tx1"/>
                </a:solidFill>
              </a:rPr>
              <a:t>Advantages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3200" dirty="0" smtClean="0"/>
              <a:t>Direct  relationship between touch movements and pointer movement in terms of direction, distance and speed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3200" dirty="0" smtClean="0">
                <a:solidFill>
                  <a:schemeClr val="tx1"/>
                </a:solidFill>
              </a:rPr>
              <a:t>Does not obscure vision on screen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3200" dirty="0" smtClean="0"/>
              <a:t>More comfortable horizontal operating plane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800" dirty="0" smtClean="0"/>
              <a:t>Disadvantages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2900" dirty="0" smtClean="0">
                <a:solidFill>
                  <a:schemeClr val="tx1"/>
                </a:solidFill>
              </a:rPr>
              <a:t>Requires hand to be removed from keyboard keys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2900" dirty="0" smtClean="0"/>
              <a:t>Requires different hand movements to use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/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IN" sz="2400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5427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286588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141668"/>
            <a:ext cx="10668000" cy="6335332"/>
          </a:xfrm>
        </p:spPr>
        <p:txBody>
          <a:bodyPr rtlCol="0">
            <a:normAutofit fontScale="55000" lnSpcReduction="2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6000" b="1" dirty="0" smtClean="0">
                <a:solidFill>
                  <a:schemeClr val="tx1"/>
                </a:solidFill>
              </a:rPr>
              <a:t>Touch Screen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endParaRPr lang="en-US" sz="31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500" b="1" dirty="0" smtClean="0"/>
              <a:t>Description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endParaRPr lang="en-US" sz="4500" b="1" dirty="0" smtClean="0"/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500" b="1" dirty="0" smtClean="0">
                <a:solidFill>
                  <a:schemeClr val="tx1"/>
                </a:solidFill>
              </a:rPr>
              <a:t>Advantages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4500" dirty="0" smtClean="0"/>
              <a:t>Direct  relationship between touch movements and pointer movement in terms of direction, distance and speed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4500" dirty="0" smtClean="0"/>
              <a:t>Movement is direct, in the same plane as screen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4500" dirty="0" smtClean="0"/>
              <a:t>Requires no additional desk space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4500" dirty="0" smtClean="0"/>
              <a:t>Stands up well in high use environments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endParaRPr lang="en-US" sz="4500" dirty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500" b="1" dirty="0" smtClean="0"/>
              <a:t>Disadvantages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4500" dirty="0" smtClean="0">
                <a:solidFill>
                  <a:schemeClr val="tx1"/>
                </a:solidFill>
              </a:rPr>
              <a:t>Fingers may obscure part of screen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4500" dirty="0" smtClean="0"/>
              <a:t>Requires moving the hand far from the keyboard to use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4500" dirty="0" smtClean="0">
                <a:solidFill>
                  <a:schemeClr val="tx1"/>
                </a:solidFill>
              </a:rPr>
              <a:t>Fingers may be too large for accuracy with small objects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4500" dirty="0" smtClean="0"/>
              <a:t>May soil or damage the screen</a:t>
            </a:r>
            <a:endParaRPr lang="en-US" sz="4500" dirty="0"/>
          </a:p>
          <a:p>
            <a:pPr algn="l" eaLnBrk="1" fontAlgn="auto" hangingPunct="1">
              <a:spcAft>
                <a:spcPts val="0"/>
              </a:spcAft>
              <a:defRPr/>
            </a:pPr>
            <a:endParaRPr lang="en-US" sz="2900" dirty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endParaRPr lang="en-US" sz="29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/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IN" sz="2400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5427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350687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b="1" dirty="0"/>
              <a:t>Design Guidelines</a:t>
            </a:r>
          </a:p>
          <a:p>
            <a:pPr marL="514350" indent="-514350">
              <a:buAutoNum type="arabicPeriod"/>
              <a:defRPr/>
            </a:pPr>
            <a:r>
              <a:rPr lang="en-US" dirty="0"/>
              <a:t>Screen object should be at least  3/4”X3/4” in size</a:t>
            </a:r>
          </a:p>
          <a:p>
            <a:pPr marL="514350" indent="-514350">
              <a:buAutoNum type="arabicPeriod"/>
              <a:defRPr/>
            </a:pPr>
            <a:r>
              <a:rPr lang="en-US" dirty="0"/>
              <a:t>Object separation should be at least 1/8”</a:t>
            </a:r>
          </a:p>
          <a:p>
            <a:pPr marL="514350" indent="-514350">
              <a:buAutoNum type="arabicPeriod"/>
              <a:defRPr/>
            </a:pPr>
            <a:r>
              <a:rPr lang="en-US" dirty="0"/>
              <a:t>Provide visual or audio feedback</a:t>
            </a:r>
          </a:p>
          <a:p>
            <a:pPr marL="514350" indent="-514350">
              <a:buAutoNum type="arabicPeriod"/>
              <a:defRPr/>
            </a:pPr>
            <a:r>
              <a:rPr lang="en-US" dirty="0"/>
              <a:t>Sometimes requires confirmation</a:t>
            </a:r>
          </a:p>
          <a:p>
            <a:pPr marL="514350" indent="-514350">
              <a:buAutoNum type="arabicPeriod"/>
              <a:defRPr/>
            </a:pPr>
            <a:r>
              <a:rPr lang="en-US" dirty="0"/>
              <a:t>Provide an instructional invitation to begun using.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4163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 rtlCol="0">
            <a:normAutofit fontScale="70000" lnSpcReduction="2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500" b="1" dirty="0" smtClean="0"/>
              <a:t>Light Pen</a:t>
            </a:r>
            <a:endParaRPr lang="en-US" sz="4500" b="1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endParaRPr lang="en-US" sz="31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800" b="1" dirty="0" smtClean="0"/>
              <a:t>Description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endParaRPr lang="en-US" sz="3100" b="1" dirty="0" smtClean="0"/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800" b="1" dirty="0" smtClean="0">
                <a:solidFill>
                  <a:schemeClr val="tx1"/>
                </a:solidFill>
              </a:rPr>
              <a:t>Advantages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3200" dirty="0" smtClean="0"/>
              <a:t>Direct  relationship between hand and pointer movement in terms of direction, distance and speed</a:t>
            </a:r>
          </a:p>
          <a:p>
            <a:pPr marL="457200" indent="-457200" algn="l">
              <a:buAutoNum type="arabicPeriod"/>
              <a:defRPr/>
            </a:pPr>
            <a:r>
              <a:rPr lang="en-US" sz="3200" dirty="0"/>
              <a:t>Movement is direct, in the same plane as screen</a:t>
            </a:r>
          </a:p>
          <a:p>
            <a:pPr marL="457200" indent="-457200" algn="l">
              <a:buAutoNum type="arabicPeriod"/>
              <a:defRPr/>
            </a:pPr>
            <a:r>
              <a:rPr lang="en-US" sz="3200" dirty="0"/>
              <a:t>Requires no additional desk space</a:t>
            </a:r>
          </a:p>
          <a:p>
            <a:pPr marL="457200" indent="-457200" algn="l">
              <a:buAutoNum type="arabicPeriod"/>
              <a:defRPr/>
            </a:pPr>
            <a:r>
              <a:rPr lang="en-US" sz="3200" dirty="0"/>
              <a:t>Stands up well in high use </a:t>
            </a:r>
            <a:r>
              <a:rPr lang="en-US" sz="3200" dirty="0" smtClean="0"/>
              <a:t>environments</a:t>
            </a:r>
          </a:p>
          <a:p>
            <a:pPr marL="457200" indent="-457200" algn="l">
              <a:buAutoNum type="arabicPeriod"/>
              <a:defRPr/>
            </a:pPr>
            <a:r>
              <a:rPr lang="en-US" sz="3200" dirty="0" smtClean="0"/>
              <a:t>More accurate than finger touching</a:t>
            </a:r>
          </a:p>
          <a:p>
            <a:pPr marL="457200" indent="-457200" algn="l">
              <a:buAutoNum type="arabicPeriod"/>
              <a:defRPr/>
            </a:pPr>
            <a:endParaRPr lang="en-US" sz="3200" dirty="0"/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800" b="1" dirty="0" smtClean="0"/>
              <a:t>Disadvantages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3100" dirty="0"/>
              <a:t>Hand may obscure part of screen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  <a:defRPr/>
            </a:pPr>
            <a:r>
              <a:rPr lang="en-US" sz="3200" dirty="0"/>
              <a:t>Requires moving the hand far from the keyboard to </a:t>
            </a:r>
            <a:r>
              <a:rPr lang="en-US" sz="3200" dirty="0" smtClean="0"/>
              <a:t>use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  <a:defRPr/>
            </a:pPr>
            <a:r>
              <a:rPr lang="en-US" sz="3200" dirty="0" smtClean="0"/>
              <a:t>Requires picking it up to use</a:t>
            </a:r>
            <a:endParaRPr lang="en-US" sz="3200" dirty="0"/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endParaRPr lang="en-US" sz="29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/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IN" sz="2400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5427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313042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 rtlCol="0">
            <a:normAutofit fontScale="77500" lnSpcReduction="2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500" b="1" dirty="0" smtClean="0"/>
              <a:t>Voice</a:t>
            </a:r>
            <a:endParaRPr lang="en-US" sz="4500" b="1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endParaRPr lang="en-US" sz="31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800" b="1" dirty="0" smtClean="0"/>
              <a:t>Description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endParaRPr lang="en-US" sz="3100" b="1" dirty="0" smtClean="0"/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800" b="1" dirty="0" smtClean="0">
                <a:solidFill>
                  <a:schemeClr val="tx1"/>
                </a:solidFill>
              </a:rPr>
              <a:t>Advantages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3200" dirty="0" smtClean="0"/>
              <a:t>Simple and direct  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3200" dirty="0" smtClean="0"/>
              <a:t>Useful for people who cannot use a keyboard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3200" dirty="0" smtClean="0"/>
              <a:t>Useful when user’s hands are occupied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endParaRPr lang="en-US" sz="3200" dirty="0" smtClean="0"/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800" b="1" dirty="0" smtClean="0"/>
              <a:t>Disadvantages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2900" dirty="0" smtClean="0">
                <a:solidFill>
                  <a:schemeClr val="tx1"/>
                </a:solidFill>
              </a:rPr>
              <a:t>High error rates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2900" dirty="0" smtClean="0"/>
              <a:t>Slower throughput than with typing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2900" dirty="0" smtClean="0">
                <a:solidFill>
                  <a:schemeClr val="tx1"/>
                </a:solidFill>
              </a:rPr>
              <a:t>Difficult to use in noisy environment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2900" dirty="0" smtClean="0"/>
              <a:t>Impractical to use in quite environment</a:t>
            </a:r>
            <a:endParaRPr lang="en-US" sz="29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/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IN" sz="2400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5427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46156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141668"/>
            <a:ext cx="10668000" cy="6335332"/>
          </a:xfrm>
        </p:spPr>
        <p:txBody>
          <a:bodyPr rtlCol="0">
            <a:normAutofit fontScale="47500" lnSpcReduction="2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6000" b="1" dirty="0" smtClean="0"/>
              <a:t>Mouse</a:t>
            </a:r>
            <a:endParaRPr lang="en-US" sz="6000" b="1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endParaRPr lang="en-US" sz="31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500" b="1" dirty="0" smtClean="0"/>
              <a:t>Description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endParaRPr lang="en-US" sz="4500" b="1" dirty="0" smtClean="0"/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500" b="1" dirty="0" smtClean="0">
                <a:solidFill>
                  <a:schemeClr val="tx1"/>
                </a:solidFill>
              </a:rPr>
              <a:t>Advantages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4500" dirty="0" smtClean="0"/>
              <a:t>Direct  relationship between touch movements and pointer movement in terms of direction, distance and speed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4500" dirty="0" smtClean="0"/>
              <a:t>Permits a comfortable hand resting position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4500" dirty="0" smtClean="0"/>
              <a:t>Selection mechanisms are included on mouse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4500" dirty="0" smtClean="0"/>
              <a:t>Does not obscure vision of the screen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endParaRPr lang="en-US" sz="4500" dirty="0" smtClean="0"/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500" b="1" dirty="0" smtClean="0"/>
              <a:t>Disadvantages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  <a:defRPr/>
            </a:pPr>
            <a:r>
              <a:rPr lang="en-US" sz="4200" dirty="0"/>
              <a:t>Movement is different from screen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4200" dirty="0" smtClean="0">
                <a:solidFill>
                  <a:schemeClr val="tx1"/>
                </a:solidFill>
              </a:rPr>
              <a:t>Requires hand to be removed from keyboard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4200" dirty="0" smtClean="0"/>
              <a:t>Requires additional desk space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4200" dirty="0" smtClean="0">
                <a:solidFill>
                  <a:schemeClr val="tx1"/>
                </a:solidFill>
              </a:rPr>
              <a:t>May requires long movement distances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4200" dirty="0" smtClean="0">
                <a:solidFill>
                  <a:schemeClr val="tx1"/>
                </a:solidFill>
              </a:rPr>
              <a:t>Requires a degree of eye-hand coordination 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endParaRPr lang="en-US" sz="2900" dirty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endParaRPr lang="en-US" sz="29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/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IN" sz="2400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5427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195272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141668"/>
            <a:ext cx="10668000" cy="6335332"/>
          </a:xfrm>
        </p:spPr>
        <p:txBody>
          <a:bodyPr rtlCol="0">
            <a:normAutofit fontScale="70000" lnSpcReduction="2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6000" b="1" dirty="0" smtClean="0"/>
              <a:t>Keyboard</a:t>
            </a:r>
            <a:endParaRPr lang="en-US" sz="6000" b="1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endParaRPr lang="en-US" sz="31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500" b="1" dirty="0" smtClean="0"/>
              <a:t>Description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endParaRPr lang="en-US" sz="4500" b="1" dirty="0" smtClean="0"/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500" b="1" dirty="0" smtClean="0">
                <a:solidFill>
                  <a:schemeClr val="tx1"/>
                </a:solidFill>
              </a:rPr>
              <a:t>Advantages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4500" dirty="0" smtClean="0"/>
              <a:t>Familiar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4500" dirty="0" smtClean="0"/>
              <a:t>Accurate</a:t>
            </a:r>
          </a:p>
          <a:p>
            <a:pPr marL="457200" indent="-457200" algn="l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4500" dirty="0" smtClean="0"/>
              <a:t>Useful for entering text, inserting text, keyed shortcuts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endParaRPr lang="en-US" sz="4500" dirty="0" smtClean="0"/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500" b="1" dirty="0" smtClean="0"/>
              <a:t>Disadvantages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  <a:defRPr/>
            </a:pPr>
            <a:r>
              <a:rPr lang="en-US" sz="4200" dirty="0" smtClean="0"/>
              <a:t>Slow for non-touch typist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  <a:defRPr/>
            </a:pPr>
            <a:r>
              <a:rPr lang="en-US" sz="4200" dirty="0" smtClean="0"/>
              <a:t>No direct relationship between finger or hand movement on the keys and cursor movement on screen in terms of speed and distance</a:t>
            </a:r>
            <a:endParaRPr lang="en-US" sz="29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/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IN" sz="2400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5427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371053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b="1" dirty="0" smtClean="0">
                <a:solidFill>
                  <a:schemeClr val="tx1"/>
                </a:solidFill>
              </a:rPr>
              <a:t>Selection of device based controls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800" b="1" dirty="0" smtClean="0">
              <a:solidFill>
                <a:schemeClr val="tx1"/>
              </a:solidFill>
            </a:endParaRP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Keyboard versus mouse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Control research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a. For stationary  target-Touch screen and light pen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b. For accuracy in stationary target-Mouse, trackball, 						graphic tablet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c. For slowest operations-Joystick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d. For  small and slowly moving  targets-Mouse, trackball ,					 graphic tablet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5530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1251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b="1" dirty="0" smtClean="0">
                <a:solidFill>
                  <a:schemeClr val="tx1"/>
                </a:solidFill>
              </a:rPr>
              <a:t>Guidelines for selecting the proper device based control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800" b="1" dirty="0" smtClean="0">
              <a:solidFill>
                <a:schemeClr val="tx1"/>
              </a:solidFill>
            </a:endParaRP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Task characteristics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a. Keyboard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5632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428751" y="2643188"/>
          <a:ext cx="9810751" cy="37544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4547"/>
                <a:gridCol w="1924051"/>
                <a:gridCol w="1924051"/>
                <a:gridCol w="1924051"/>
                <a:gridCol w="1924051"/>
              </a:tblGrid>
              <a:tr h="64283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b. Mouse</a:t>
                      </a:r>
                      <a:endParaRPr lang="en-IN" sz="2400" dirty="0"/>
                    </a:p>
                  </a:txBody>
                  <a:tcPr marL="121919" marR="121919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Pointing</a:t>
                      </a:r>
                      <a:endParaRPr lang="en-IN" sz="2400" dirty="0"/>
                    </a:p>
                  </a:txBody>
                  <a:tcPr marL="121919" marR="121919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Selecting</a:t>
                      </a:r>
                      <a:endParaRPr lang="en-IN" sz="2400" dirty="0"/>
                    </a:p>
                  </a:txBody>
                  <a:tcPr marL="121919" marR="121919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Drawing</a:t>
                      </a:r>
                      <a:endParaRPr lang="en-IN" sz="2400" dirty="0"/>
                    </a:p>
                  </a:txBody>
                  <a:tcPr marL="121919" marR="121919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Dragging</a:t>
                      </a:r>
                      <a:endParaRPr lang="en-IN" sz="2400" dirty="0"/>
                    </a:p>
                  </a:txBody>
                  <a:tcPr marL="121919" marR="121919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283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c. Joystick</a:t>
                      </a:r>
                      <a:endParaRPr lang="en-IN" sz="2400" dirty="0"/>
                    </a:p>
                  </a:txBody>
                  <a:tcPr marL="121919" marR="121919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2400" dirty="0"/>
                    </a:p>
                  </a:txBody>
                  <a:tcPr marL="121919" marR="121919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Selecting</a:t>
                      </a:r>
                      <a:endParaRPr lang="en-IN" sz="2400" dirty="0"/>
                    </a:p>
                  </a:txBody>
                  <a:tcPr marL="121919" marR="121919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2400"/>
                    </a:p>
                  </a:txBody>
                  <a:tcPr marL="121919" marR="121919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Tracking</a:t>
                      </a:r>
                      <a:endParaRPr lang="en-IN" sz="2400" dirty="0"/>
                    </a:p>
                  </a:txBody>
                  <a:tcPr marL="121919" marR="121919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2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c. Trackball</a:t>
                      </a:r>
                      <a:endParaRPr lang="en-IN" sz="2400" dirty="0"/>
                    </a:p>
                  </a:txBody>
                  <a:tcPr marL="121919" marR="121919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Pointing</a:t>
                      </a:r>
                      <a:endParaRPr lang="en-IN" sz="2400" dirty="0"/>
                    </a:p>
                  </a:txBody>
                  <a:tcPr marL="121919" marR="121919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Selecting</a:t>
                      </a:r>
                      <a:endParaRPr lang="en-IN" sz="2400" dirty="0"/>
                    </a:p>
                  </a:txBody>
                  <a:tcPr marL="121919" marR="121919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2400"/>
                    </a:p>
                  </a:txBody>
                  <a:tcPr marL="121919" marR="121919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Tracking</a:t>
                      </a:r>
                      <a:endParaRPr lang="en-IN" sz="2400" dirty="0"/>
                    </a:p>
                  </a:txBody>
                  <a:tcPr marL="121919" marR="121919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2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d. Touch screen </a:t>
                      </a:r>
                      <a:endParaRPr lang="en-IN" sz="2400" dirty="0"/>
                    </a:p>
                  </a:txBody>
                  <a:tcPr marL="121919" marR="121919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Pointing</a:t>
                      </a:r>
                      <a:endParaRPr lang="en-IN" sz="2400" dirty="0"/>
                    </a:p>
                  </a:txBody>
                  <a:tcPr marL="121919" marR="121919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Selecting</a:t>
                      </a:r>
                      <a:endParaRPr lang="en-IN" sz="2400" dirty="0"/>
                    </a:p>
                  </a:txBody>
                  <a:tcPr marL="121919" marR="121919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2400" dirty="0"/>
                    </a:p>
                  </a:txBody>
                  <a:tcPr marL="121919" marR="121919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2400"/>
                    </a:p>
                  </a:txBody>
                  <a:tcPr marL="121919" marR="121919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2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e. Graphic tablet</a:t>
                      </a:r>
                      <a:endParaRPr lang="en-IN" sz="2400" dirty="0"/>
                    </a:p>
                  </a:txBody>
                  <a:tcPr marL="121919" marR="121919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Pointing</a:t>
                      </a:r>
                      <a:endParaRPr lang="en-IN" sz="2400" dirty="0"/>
                    </a:p>
                  </a:txBody>
                  <a:tcPr marL="121919" marR="121919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Selecting</a:t>
                      </a:r>
                      <a:endParaRPr lang="en-IN" sz="2400" dirty="0"/>
                    </a:p>
                  </a:txBody>
                  <a:tcPr marL="121919" marR="121919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Drawing</a:t>
                      </a:r>
                      <a:endParaRPr lang="en-IN" sz="2400" dirty="0"/>
                    </a:p>
                  </a:txBody>
                  <a:tcPr marL="121919" marR="121919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Dragging</a:t>
                      </a:r>
                      <a:endParaRPr lang="en-IN" sz="2400" dirty="0"/>
                    </a:p>
                  </a:txBody>
                  <a:tcPr marL="121919" marR="121919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13212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Generations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Generation: Machine that reduce Physical labor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1311" y="2562224"/>
            <a:ext cx="3300412" cy="3580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21015" y="2562224"/>
            <a:ext cx="3352800" cy="3580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 descr="http://ih.constantcontact.com/fs084/1101748879193/img/109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69359" y="2562224"/>
            <a:ext cx="3429000" cy="358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3101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2. User characteristics and preferences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3. Environmental  characteristics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4. Hardware characteristics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5. The device in relation to  the  application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6. Flexibility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7. Minimizing eye and hand movements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57348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5101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231819"/>
            <a:ext cx="10668000" cy="6452315"/>
          </a:xfrm>
        </p:spPr>
        <p:txBody>
          <a:bodyPr rtlCol="0">
            <a:normAutofit fontScale="32500" lnSpcReduction="20000"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8600" b="1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8600" b="1" dirty="0" smtClean="0"/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8600" b="1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8600" b="1" smtClean="0">
                <a:solidFill>
                  <a:schemeClr val="tx1"/>
                </a:solidFill>
              </a:rPr>
              <a:t>Pointer </a:t>
            </a:r>
            <a:r>
              <a:rPr lang="en-US" sz="8600" b="1" dirty="0" smtClean="0">
                <a:solidFill>
                  <a:schemeClr val="tx1"/>
                </a:solidFill>
              </a:rPr>
              <a:t>guidelines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70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7000" b="1" dirty="0" smtClean="0">
                <a:solidFill>
                  <a:schemeClr val="tx1"/>
                </a:solidFill>
              </a:rPr>
              <a:t>A. General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4500" dirty="0" smtClean="0">
                <a:solidFill>
                  <a:schemeClr val="tx1"/>
                </a:solidFill>
              </a:rPr>
              <a:t>Visible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4500" dirty="0" smtClean="0">
                <a:solidFill>
                  <a:schemeClr val="tx1"/>
                </a:solidFill>
              </a:rPr>
              <a:t>Contrast with its background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4500" dirty="0" smtClean="0">
                <a:solidFill>
                  <a:schemeClr val="tx1"/>
                </a:solidFill>
              </a:rPr>
              <a:t>Maintain its size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4500" dirty="0" smtClean="0">
                <a:solidFill>
                  <a:schemeClr val="tx1"/>
                </a:solidFill>
              </a:rPr>
              <a:t>Hotspot should be easily locate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4500" dirty="0" smtClean="0">
                <a:solidFill>
                  <a:schemeClr val="tx1"/>
                </a:solidFill>
              </a:rPr>
              <a:t>Location should not warp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4500" dirty="0" smtClean="0">
              <a:solidFill>
                <a:schemeClr val="tx1"/>
              </a:solidFill>
            </a:endParaRP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7000" b="1" dirty="0" smtClean="0">
                <a:solidFill>
                  <a:schemeClr val="tx1"/>
                </a:solidFill>
              </a:rPr>
              <a:t>B.  Shape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4500" dirty="0" smtClean="0">
                <a:solidFill>
                  <a:schemeClr val="tx1"/>
                </a:solidFill>
              </a:rPr>
              <a:t>Indicate its purpose and meaning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4500" dirty="0" smtClean="0">
                <a:solidFill>
                  <a:schemeClr val="tx1"/>
                </a:solidFill>
              </a:rPr>
              <a:t>Already defined shapes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4500" dirty="0" smtClean="0">
                <a:solidFill>
                  <a:schemeClr val="tx1"/>
                </a:solidFill>
              </a:rPr>
              <a:t>Not used for any other purpose than defined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4500" dirty="0" smtClean="0">
                <a:solidFill>
                  <a:schemeClr val="tx1"/>
                </a:solidFill>
              </a:rPr>
              <a:t>Not many </a:t>
            </a:r>
            <a:r>
              <a:rPr lang="en-US" sz="4500" dirty="0" smtClean="0">
                <a:solidFill>
                  <a:schemeClr val="tx1"/>
                </a:solidFill>
              </a:rPr>
              <a:t>shapes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endParaRPr lang="en-US" sz="4500" dirty="0" smtClean="0">
              <a:solidFill>
                <a:schemeClr val="tx1"/>
              </a:solidFill>
            </a:endParaRP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7000" b="1" dirty="0" smtClean="0"/>
              <a:t>C</a:t>
            </a:r>
            <a:r>
              <a:rPr lang="en-US" sz="7000" b="1" dirty="0" smtClean="0">
                <a:solidFill>
                  <a:schemeClr val="tx1"/>
                </a:solidFill>
              </a:rPr>
              <a:t>. </a:t>
            </a:r>
            <a:r>
              <a:rPr lang="en-US" sz="7000" b="1" dirty="0" smtClean="0">
                <a:solidFill>
                  <a:schemeClr val="tx1"/>
                </a:solidFill>
              </a:rPr>
              <a:t>Animation should not get distracted</a:t>
            </a:r>
            <a:r>
              <a:rPr lang="en-US" sz="2400" dirty="0" smtClean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5837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180732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b="1" dirty="0" smtClean="0">
                <a:solidFill>
                  <a:schemeClr val="tx1"/>
                </a:solidFill>
              </a:rPr>
              <a:t>Characteristics of screen based controls 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Permit the entry or selection of a particular value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Permit the changing or editing of a particular value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Display only a particular piece of text, value or graphic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Cause a command to be performed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Possess a contextual pop-up window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5939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301782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 rtlCol="0">
            <a:normAutofit fontScale="92500" lnSpcReduction="20000"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900" b="1" dirty="0" smtClean="0">
                <a:solidFill>
                  <a:schemeClr val="tx1"/>
                </a:solidFill>
              </a:rPr>
              <a:t>Screen based controls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Buttons and command buttons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Text entry/ read only controls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a. Text boxes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b. Multiple line text boxes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 startAt="3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Selection controls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a. Radio buttons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b. Check boxes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c. Palettes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d. List boxes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e. Drop down list boxes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 startAt="4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Combination entry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a. Spin boxes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b. Combo boxes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6042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42954" y="3995669"/>
            <a:ext cx="2576043" cy="204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69757" y="3995670"/>
            <a:ext cx="2576043" cy="204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69757" y="1481071"/>
            <a:ext cx="2576042" cy="1674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42954" y="1481071"/>
            <a:ext cx="2576043" cy="1674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6345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 rtlCol="0">
            <a:normAutofit fontScale="92500" lnSpcReduction="10000"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 startAt="5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Other operable controls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a. Slider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b. Tabs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c. Date picker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d. Tree view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e. Scroll bars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AutoNum type="arabicPeriod" startAt="6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Presentation controls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a. Group boxes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b. Column headings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c. Tooltips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d. Balloon tips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</a:t>
            </a:r>
            <a:r>
              <a:rPr lang="en-US" dirty="0" smtClean="0"/>
              <a:t>e.</a:t>
            </a:r>
            <a:r>
              <a:rPr lang="en-US" sz="2400" dirty="0" smtClean="0">
                <a:solidFill>
                  <a:schemeClr val="tx1"/>
                </a:solidFill>
              </a:rPr>
              <a:t>  Progress indicators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smtClean="0">
                <a:solidFill>
                  <a:schemeClr val="tx1"/>
                </a:solidFill>
              </a:rPr>
              <a:t>	f. </a:t>
            </a:r>
            <a:r>
              <a:rPr lang="en-US" sz="2400" dirty="0" smtClean="0">
                <a:solidFill>
                  <a:schemeClr val="tx1"/>
                </a:solidFill>
              </a:rPr>
              <a:t>Sample box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6144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7604" y="458674"/>
            <a:ext cx="3258353" cy="1943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96572" y="458674"/>
            <a:ext cx="3555776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7603" y="2829394"/>
            <a:ext cx="3258353" cy="1639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96572" y="2829394"/>
            <a:ext cx="3555776" cy="1639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7603" y="4932274"/>
            <a:ext cx="3258354" cy="1429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21860" y="4932274"/>
            <a:ext cx="3530488" cy="1429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72913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b="1" dirty="0" smtClean="0">
                <a:solidFill>
                  <a:schemeClr val="tx1"/>
                </a:solidFill>
              </a:rPr>
              <a:t>Selection of screen based controls</a:t>
            </a:r>
            <a:endParaRPr lang="en-US" b="1" dirty="0" smtClean="0">
              <a:solidFill>
                <a:schemeClr val="tx1"/>
              </a:solidFill>
            </a:endParaRP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Selecting the proper control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a. Choose familiar controls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b. Consider the task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c. Reduce the number of clicks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d. Display as many control choices as possible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2.    Entry versus selection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a. Choosing a type of control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b. Aided versus unaided entry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62468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395649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b="1" dirty="0" smtClean="0">
                <a:solidFill>
                  <a:schemeClr val="tx1"/>
                </a:solidFill>
              </a:rPr>
              <a:t>Control selection criterion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b="1" dirty="0" smtClean="0">
              <a:solidFill>
                <a:schemeClr val="tx1"/>
              </a:solidFill>
            </a:endParaRP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Data considerations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	a. Mutually exclusive or non exclusive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	b. Discrete or continuous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	c.  Limited or unlimited in scope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	</a:t>
            </a:r>
            <a:r>
              <a:rPr lang="en-US" dirty="0"/>
              <a:t>d</a:t>
            </a:r>
            <a:r>
              <a:rPr lang="en-US" sz="2400" dirty="0" smtClean="0">
                <a:solidFill>
                  <a:schemeClr val="tx1"/>
                </a:solidFill>
              </a:rPr>
              <a:t>. Data ordered in predictable or unpredictable fashion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	e. Represented pictorially or not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 startAt="2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Task considerations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2400" dirty="0" smtClean="0"/>
              <a:t>	</a:t>
            </a:r>
            <a:r>
              <a:rPr lang="en-IN" sz="2400" dirty="0" smtClean="0">
                <a:solidFill>
                  <a:schemeClr val="tx1"/>
                </a:solidFill>
              </a:rPr>
              <a:t>a. How often is an item entered or selected?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2400" dirty="0" smtClean="0">
                <a:solidFill>
                  <a:schemeClr val="tx1"/>
                </a:solidFill>
              </a:rPr>
              <a:t>	b. How often is an item changed?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2400" dirty="0" smtClean="0">
                <a:solidFill>
                  <a:schemeClr val="tx1"/>
                </a:solidFill>
              </a:rPr>
              <a:t>	c. How precisely must the item be entered or selected?</a:t>
            </a: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6349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309638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533400"/>
            <a:ext cx="10668000" cy="59436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 startAt="3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User considerations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2400" dirty="0" smtClean="0"/>
              <a:t>	</a:t>
            </a:r>
            <a:r>
              <a:rPr lang="en-IN" sz="2400" dirty="0" smtClean="0">
                <a:solidFill>
                  <a:schemeClr val="tx1"/>
                </a:solidFill>
              </a:rPr>
              <a:t>a. How much training in control operation will be provided?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2400" dirty="0" smtClean="0">
                <a:solidFill>
                  <a:schemeClr val="tx1"/>
                </a:solidFill>
              </a:rPr>
              <a:t>	b. How meaningful or known is the property or data to the user?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2400" dirty="0" smtClean="0">
                <a:solidFill>
                  <a:schemeClr val="tx1"/>
                </a:solidFill>
              </a:rPr>
              <a:t>	c. How easily remembered or learned by the user is the property or data?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2400" dirty="0" smtClean="0">
                <a:solidFill>
                  <a:schemeClr val="tx1"/>
                </a:solidFill>
              </a:rPr>
              <a:t>	d. How frequently used will the system be?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2400" dirty="0" smtClean="0">
                <a:solidFill>
                  <a:schemeClr val="tx1"/>
                </a:solidFill>
              </a:rPr>
              <a:t>	e. Is the user an experienced typist?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IN" sz="2400" dirty="0" smtClean="0">
              <a:solidFill>
                <a:schemeClr val="tx1"/>
              </a:solidFill>
            </a:endParaRP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AutoNum type="arabicPeriod" startAt="4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Display considerations</a:t>
            </a: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	</a:t>
            </a:r>
            <a:r>
              <a:rPr lang="en-IN" sz="2400" dirty="0" smtClean="0">
                <a:solidFill>
                  <a:schemeClr val="tx1"/>
                </a:solidFill>
              </a:rPr>
              <a:t>How much screen space is available to display the various controls?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457200" indent="-45720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	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6451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Prof. SSS</a:t>
            </a:r>
          </a:p>
        </p:txBody>
      </p:sp>
    </p:spTree>
    <p:extLst>
      <p:ext uri="{BB962C8B-B14F-4D97-AF65-F5344CB8AC3E}">
        <p14:creationId xmlns:p14="http://schemas.microsoft.com/office/powerpoint/2010/main" xmlns="" val="161071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8098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latin typeface="Algerian" pitchFamily="82" charset="0"/>
              </a:rPr>
              <a:t>Chapter 4- design guidelines</a:t>
            </a:r>
            <a:br>
              <a:rPr lang="en-IN" b="1" dirty="0" smtClean="0">
                <a:latin typeface="Algerian" pitchFamily="82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Generation: Machines that displayed output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26" name="Picture 2" descr="http://thumb101.shutterstock.com/photos/display_pic_with_logo/1569527/17555419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1421" y="2499946"/>
            <a:ext cx="35814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gpht.com/rlwIpiqPDdTyS6YkJtbp1fmMxo3h_KnTk-teBmrUBQDNedTw6y_1K05xVQbkxO8T16Y=h9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86190" y="2499945"/>
            <a:ext cx="22479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encrypted-tbn3.gstatic.com/images?q=tbn:ANd9GcTFXOfDGd6rBfIzf5IWasiWNk_ELzrTTu0EUVNjEa64f0Hs4Ct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74394" y="2878380"/>
            <a:ext cx="3867952" cy="29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0687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Third Generation: Machines that provided output with feedback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536" y="2640170"/>
            <a:ext cx="7955415" cy="367173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9857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Fourth Generation: Machines with computing power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7564" y="2621655"/>
            <a:ext cx="2410098" cy="18682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53564" y="2480349"/>
            <a:ext cx="2725913" cy="2154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71863" y="2480349"/>
            <a:ext cx="2667337" cy="2003000"/>
          </a:xfrm>
          <a:prstGeom prst="rect">
            <a:avLst/>
          </a:prstGeom>
        </p:spPr>
      </p:pic>
      <p:sp>
        <p:nvSpPr>
          <p:cNvPr id="2" name="AutoShape 2" descr="Image result for smartwat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26429" y="2480349"/>
            <a:ext cx="2695575" cy="200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SSS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5902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</TotalTime>
  <Words>1968</Words>
  <Application>Microsoft Office PowerPoint</Application>
  <PresentationFormat>Custom</PresentationFormat>
  <Paragraphs>823</Paragraphs>
  <Slides>68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Slide 1</vt:lpstr>
      <vt:lpstr>Examination Scheme</vt:lpstr>
      <vt:lpstr>Modules</vt:lpstr>
      <vt:lpstr>Text Books/Reference Book</vt:lpstr>
      <vt:lpstr> Chapter 1- Introduction</vt:lpstr>
      <vt:lpstr>Generations </vt:lpstr>
      <vt:lpstr>Slide 7</vt:lpstr>
      <vt:lpstr>Slide 8</vt:lpstr>
      <vt:lpstr>Slide 9</vt:lpstr>
      <vt:lpstr>Slide 10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Chapter 2- Goal Directed Design</vt:lpstr>
      <vt:lpstr> </vt:lpstr>
      <vt:lpstr>Beginners, Experts and Intermediates</vt:lpstr>
      <vt:lpstr>Quantitative versus Qualitative research  </vt:lpstr>
      <vt:lpstr>Value of Qualitative research  </vt:lpstr>
      <vt:lpstr> </vt:lpstr>
      <vt:lpstr> </vt:lpstr>
      <vt:lpstr>Chapter 3- GUI </vt:lpstr>
      <vt:lpstr> </vt:lpstr>
      <vt:lpstr> </vt:lpstr>
      <vt:lpstr> </vt:lpstr>
      <vt:lpstr> 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Chapter 4- design guidelines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MACHINE INTERACTION</dc:title>
  <dc:creator>Dell</dc:creator>
  <cp:lastModifiedBy>SWAPNIL</cp:lastModifiedBy>
  <cp:revision>85</cp:revision>
  <dcterms:created xsi:type="dcterms:W3CDTF">2016-01-05T08:04:20Z</dcterms:created>
  <dcterms:modified xsi:type="dcterms:W3CDTF">2017-03-06T09:21:42Z</dcterms:modified>
</cp:coreProperties>
</file>